
<file path=[Content_Types].xml><?xml version="1.0" encoding="utf-8"?>
<Types xmlns="http://schemas.openxmlformats.org/package/2006/content-types">
  <Override PartName="/ppt/slideMasters/slideMaster2.xml" ContentType="application/vnd.openxmlformats-officedocument.presentationml.slideMaster+xml"/>
  <Default Extension="png" ContentType="image/png"/>
  <Default Extension="bin" ContentType="application/vnd.openxmlformats-officedocument.oleObject"/>
  <Override PartName="/ppt/theme/theme4.xml" ContentType="application/vnd.openxmlformats-officedocument.them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Lst>
  <p:notesMasterIdLst>
    <p:notesMasterId r:id="rId4"/>
  </p:notesMasterIdLst>
  <p:handoutMasterIdLst>
    <p:handoutMasterId r:id="rId5"/>
  </p:handoutMasterIdLst>
  <p:sldIdLst>
    <p:sldId id="256" r:id="rId3"/>
  </p:sldIdLst>
  <p:sldSz cx="25192038" cy="35999738"/>
  <p:notesSz cx="6858000" cy="9144000"/>
  <p:defaultTextStyle>
    <a:defPPr>
      <a:defRPr lang="en-US"/>
    </a:defPPr>
    <a:lvl1pPr marL="0" algn="l" defTabSz="3599776" rtl="0" eaLnBrk="1" latinLnBrk="0" hangingPunct="1">
      <a:defRPr sz="7100" kern="1200">
        <a:solidFill>
          <a:schemeClr val="tx1"/>
        </a:solidFill>
        <a:latin typeface="+mn-lt"/>
        <a:ea typeface="+mn-ea"/>
        <a:cs typeface="+mn-cs"/>
      </a:defRPr>
    </a:lvl1pPr>
    <a:lvl2pPr marL="1799889" algn="l" defTabSz="3599776" rtl="0" eaLnBrk="1" latinLnBrk="0" hangingPunct="1">
      <a:defRPr sz="7100" kern="1200">
        <a:solidFill>
          <a:schemeClr val="tx1"/>
        </a:solidFill>
        <a:latin typeface="+mn-lt"/>
        <a:ea typeface="+mn-ea"/>
        <a:cs typeface="+mn-cs"/>
      </a:defRPr>
    </a:lvl2pPr>
    <a:lvl3pPr marL="3599776" algn="l" defTabSz="3599776" rtl="0" eaLnBrk="1" latinLnBrk="0" hangingPunct="1">
      <a:defRPr sz="7100" kern="1200">
        <a:solidFill>
          <a:schemeClr val="tx1"/>
        </a:solidFill>
        <a:latin typeface="+mn-lt"/>
        <a:ea typeface="+mn-ea"/>
        <a:cs typeface="+mn-cs"/>
      </a:defRPr>
    </a:lvl3pPr>
    <a:lvl4pPr marL="5399664" algn="l" defTabSz="3599776" rtl="0" eaLnBrk="1" latinLnBrk="0" hangingPunct="1">
      <a:defRPr sz="7100" kern="1200">
        <a:solidFill>
          <a:schemeClr val="tx1"/>
        </a:solidFill>
        <a:latin typeface="+mn-lt"/>
        <a:ea typeface="+mn-ea"/>
        <a:cs typeface="+mn-cs"/>
      </a:defRPr>
    </a:lvl4pPr>
    <a:lvl5pPr marL="7199552" algn="l" defTabSz="3599776" rtl="0" eaLnBrk="1" latinLnBrk="0" hangingPunct="1">
      <a:defRPr sz="7100" kern="1200">
        <a:solidFill>
          <a:schemeClr val="tx1"/>
        </a:solidFill>
        <a:latin typeface="+mn-lt"/>
        <a:ea typeface="+mn-ea"/>
        <a:cs typeface="+mn-cs"/>
      </a:defRPr>
    </a:lvl5pPr>
    <a:lvl6pPr marL="8999441" algn="l" defTabSz="3599776" rtl="0" eaLnBrk="1" latinLnBrk="0" hangingPunct="1">
      <a:defRPr sz="7100" kern="1200">
        <a:solidFill>
          <a:schemeClr val="tx1"/>
        </a:solidFill>
        <a:latin typeface="+mn-lt"/>
        <a:ea typeface="+mn-ea"/>
        <a:cs typeface="+mn-cs"/>
      </a:defRPr>
    </a:lvl6pPr>
    <a:lvl7pPr marL="10799330" algn="l" defTabSz="3599776" rtl="0" eaLnBrk="1" latinLnBrk="0" hangingPunct="1">
      <a:defRPr sz="7100" kern="1200">
        <a:solidFill>
          <a:schemeClr val="tx1"/>
        </a:solidFill>
        <a:latin typeface="+mn-lt"/>
        <a:ea typeface="+mn-ea"/>
        <a:cs typeface="+mn-cs"/>
      </a:defRPr>
    </a:lvl7pPr>
    <a:lvl8pPr marL="12599217" algn="l" defTabSz="3599776" rtl="0" eaLnBrk="1" latinLnBrk="0" hangingPunct="1">
      <a:defRPr sz="7100" kern="1200">
        <a:solidFill>
          <a:schemeClr val="tx1"/>
        </a:solidFill>
        <a:latin typeface="+mn-lt"/>
        <a:ea typeface="+mn-ea"/>
        <a:cs typeface="+mn-cs"/>
      </a:defRPr>
    </a:lvl8pPr>
    <a:lvl9pPr marL="14399106" algn="l" defTabSz="3599776" rtl="0" eaLnBrk="1" latinLnBrk="0" hangingPunct="1">
      <a:defRPr sz="71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629">
          <p15:clr>
            <a:srgbClr val="A4A3A4"/>
          </p15:clr>
        </p15:guide>
        <p15:guide id="2" orient="horz" pos="315">
          <p15:clr>
            <a:srgbClr val="A4A3A4"/>
          </p15:clr>
        </p15:guide>
        <p15:guide id="3" orient="horz" pos="22047">
          <p15:clr>
            <a:srgbClr val="A4A3A4"/>
          </p15:clr>
        </p15:guide>
        <p15:guide id="4" orient="horz">
          <p15:clr>
            <a:srgbClr val="A4A3A4"/>
          </p15:clr>
        </p15:guide>
        <p15:guide id="5" pos="334">
          <p15:clr>
            <a:srgbClr val="A4A3A4"/>
          </p15:clr>
        </p15:guide>
        <p15:guide id="6" pos="15537">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3F5FA"/>
    <a:srgbClr val="CDD2DE"/>
    <a:srgbClr val="E3E9E5"/>
    <a:srgbClr val="EAEAEA"/>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658" autoAdjust="0"/>
    <p:restoredTop sz="94701" autoAdjust="0"/>
  </p:normalViewPr>
  <p:slideViewPr>
    <p:cSldViewPr snapToGrid="0" snapToObjects="1" showGuides="1">
      <p:cViewPr>
        <p:scale>
          <a:sx n="50" d="100"/>
          <a:sy n="50" d="100"/>
        </p:scale>
        <p:origin x="372" y="-96"/>
      </p:cViewPr>
      <p:guideLst>
        <p:guide orient="horz" pos="3629"/>
        <p:guide orient="horz" pos="315"/>
        <p:guide orient="horz" pos="22047"/>
        <p:guide orient="horz"/>
        <p:guide pos="334"/>
        <p:guide pos="1553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4"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4"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5/25/2015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xmlns="" val="1533006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5/25/2015</a:t>
            </a:fld>
            <a:endParaRPr lang="en-US" dirty="0"/>
          </a:p>
        </p:txBody>
      </p:sp>
      <p:sp>
        <p:nvSpPr>
          <p:cNvPr id="4" name="Slide Image Placeholder 3"/>
          <p:cNvSpPr>
            <a:spLocks noGrp="1" noRot="1" noChangeAspect="1"/>
          </p:cNvSpPr>
          <p:nvPr>
            <p:ph type="sldImg" idx="2"/>
          </p:nvPr>
        </p:nvSpPr>
        <p:spPr>
          <a:xfrm>
            <a:off x="2228850" y="685800"/>
            <a:ext cx="24003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xmlns="" val="2675050545"/>
      </p:ext>
    </p:extLst>
  </p:cSld>
  <p:clrMap bg1="lt1" tx1="dk1" bg2="lt2" tx2="dk2" accent1="accent1" accent2="accent2" accent3="accent3" accent4="accent4" accent5="accent5" accent6="accent6" hlink="hlink" folHlink="folHlink"/>
  <p:notesStyle>
    <a:lvl1pPr marL="0" algn="l" defTabSz="3599776" rtl="0" eaLnBrk="1" latinLnBrk="0" hangingPunct="1">
      <a:defRPr sz="4800" kern="1200">
        <a:solidFill>
          <a:schemeClr val="tx1"/>
        </a:solidFill>
        <a:latin typeface="+mn-lt"/>
        <a:ea typeface="+mn-ea"/>
        <a:cs typeface="+mn-cs"/>
      </a:defRPr>
    </a:lvl1pPr>
    <a:lvl2pPr marL="1799889" algn="l" defTabSz="3599776" rtl="0" eaLnBrk="1" latinLnBrk="0" hangingPunct="1">
      <a:defRPr sz="4800" kern="1200">
        <a:solidFill>
          <a:schemeClr val="tx1"/>
        </a:solidFill>
        <a:latin typeface="+mn-lt"/>
        <a:ea typeface="+mn-ea"/>
        <a:cs typeface="+mn-cs"/>
      </a:defRPr>
    </a:lvl2pPr>
    <a:lvl3pPr marL="3599776" algn="l" defTabSz="3599776" rtl="0" eaLnBrk="1" latinLnBrk="0" hangingPunct="1">
      <a:defRPr sz="4800" kern="1200">
        <a:solidFill>
          <a:schemeClr val="tx1"/>
        </a:solidFill>
        <a:latin typeface="+mn-lt"/>
        <a:ea typeface="+mn-ea"/>
        <a:cs typeface="+mn-cs"/>
      </a:defRPr>
    </a:lvl3pPr>
    <a:lvl4pPr marL="5399664" algn="l" defTabSz="3599776" rtl="0" eaLnBrk="1" latinLnBrk="0" hangingPunct="1">
      <a:defRPr sz="4800" kern="1200">
        <a:solidFill>
          <a:schemeClr val="tx1"/>
        </a:solidFill>
        <a:latin typeface="+mn-lt"/>
        <a:ea typeface="+mn-ea"/>
        <a:cs typeface="+mn-cs"/>
      </a:defRPr>
    </a:lvl4pPr>
    <a:lvl5pPr marL="7199552" algn="l" defTabSz="3599776" rtl="0" eaLnBrk="1" latinLnBrk="0" hangingPunct="1">
      <a:defRPr sz="4800" kern="1200">
        <a:solidFill>
          <a:schemeClr val="tx1"/>
        </a:solidFill>
        <a:latin typeface="+mn-lt"/>
        <a:ea typeface="+mn-ea"/>
        <a:cs typeface="+mn-cs"/>
      </a:defRPr>
    </a:lvl5pPr>
    <a:lvl6pPr marL="8999441" algn="l" defTabSz="3599776" rtl="0" eaLnBrk="1" latinLnBrk="0" hangingPunct="1">
      <a:defRPr sz="4800" kern="1200">
        <a:solidFill>
          <a:schemeClr val="tx1"/>
        </a:solidFill>
        <a:latin typeface="+mn-lt"/>
        <a:ea typeface="+mn-ea"/>
        <a:cs typeface="+mn-cs"/>
      </a:defRPr>
    </a:lvl6pPr>
    <a:lvl7pPr marL="10799330" algn="l" defTabSz="3599776" rtl="0" eaLnBrk="1" latinLnBrk="0" hangingPunct="1">
      <a:defRPr sz="4800" kern="1200">
        <a:solidFill>
          <a:schemeClr val="tx1"/>
        </a:solidFill>
        <a:latin typeface="+mn-lt"/>
        <a:ea typeface="+mn-ea"/>
        <a:cs typeface="+mn-cs"/>
      </a:defRPr>
    </a:lvl7pPr>
    <a:lvl8pPr marL="12599217" algn="l" defTabSz="3599776" rtl="0" eaLnBrk="1" latinLnBrk="0" hangingPunct="1">
      <a:defRPr sz="4800" kern="1200">
        <a:solidFill>
          <a:schemeClr val="tx1"/>
        </a:solidFill>
        <a:latin typeface="+mn-lt"/>
        <a:ea typeface="+mn-ea"/>
        <a:cs typeface="+mn-cs"/>
      </a:defRPr>
    </a:lvl8pPr>
    <a:lvl9pPr marL="14399106" algn="l" defTabSz="3599776" rtl="0" eaLnBrk="1" latinLnBrk="0" hangingPunct="1">
      <a:defRPr sz="4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xmlns="" val="2801087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18974" y="6425827"/>
            <a:ext cx="11898341"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29393" y="5804361"/>
            <a:ext cx="11888949"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529391" y="15588601"/>
            <a:ext cx="11891854"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edit)  OBJECTIVES</a:t>
            </a:r>
            <a:endParaRPr lang="en-US" dirty="0"/>
          </a:p>
        </p:txBody>
      </p:sp>
      <p:sp>
        <p:nvSpPr>
          <p:cNvPr id="25" name="Text Placeholder 5"/>
          <p:cNvSpPr>
            <a:spLocks noGrp="1"/>
          </p:cNvSpPr>
          <p:nvPr>
            <p:ph type="body" sz="quarter" idx="25" hasCustomPrompt="1"/>
          </p:nvPr>
        </p:nvSpPr>
        <p:spPr>
          <a:xfrm>
            <a:off x="12725245" y="5804361"/>
            <a:ext cx="11888795"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12725245" y="6425827"/>
            <a:ext cx="11888795"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2725245" y="15607589"/>
            <a:ext cx="11885529"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12725245" y="16274772"/>
            <a:ext cx="11890085"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2725245" y="28083131"/>
            <a:ext cx="11879579"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12725245" y="28767135"/>
            <a:ext cx="11885529"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518974" y="16257349"/>
            <a:ext cx="11899368"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Type in or paste your text here</a:t>
            </a:r>
            <a:endParaRPr lang="en-US" dirty="0"/>
          </a:p>
        </p:txBody>
      </p:sp>
      <p:sp>
        <p:nvSpPr>
          <p:cNvPr id="76" name="Text Placeholder 76"/>
          <p:cNvSpPr>
            <a:spLocks noGrp="1"/>
          </p:cNvSpPr>
          <p:nvPr>
            <p:ph type="body" sz="quarter" idx="150" hasCustomPrompt="1"/>
          </p:nvPr>
        </p:nvSpPr>
        <p:spPr>
          <a:xfrm>
            <a:off x="3219687" y="3498370"/>
            <a:ext cx="18752664"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9" name="Text Placeholder 76"/>
          <p:cNvSpPr>
            <a:spLocks noGrp="1"/>
          </p:cNvSpPr>
          <p:nvPr>
            <p:ph type="body" sz="quarter" idx="151" hasCustomPrompt="1"/>
          </p:nvPr>
        </p:nvSpPr>
        <p:spPr>
          <a:xfrm>
            <a:off x="3219687" y="2218210"/>
            <a:ext cx="18752664"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0" name="Text Placeholder 76"/>
          <p:cNvSpPr>
            <a:spLocks noGrp="1"/>
          </p:cNvSpPr>
          <p:nvPr>
            <p:ph type="body" sz="quarter" idx="153" hasCustomPrompt="1"/>
          </p:nvPr>
        </p:nvSpPr>
        <p:spPr>
          <a:xfrm>
            <a:off x="3219687" y="580236"/>
            <a:ext cx="18752664"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18974" y="6508586"/>
            <a:ext cx="5772264"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529393" y="5758641"/>
            <a:ext cx="5767709" cy="659288"/>
          </a:xfrm>
          <a:prstGeom prst="rect">
            <a:avLst/>
          </a:prstGeom>
          <a:noFill/>
        </p:spPr>
        <p:txBody>
          <a:bodyPr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add) INTRODUCTION</a:t>
            </a:r>
            <a:endParaRPr lang="en-US" dirty="0"/>
          </a:p>
        </p:txBody>
      </p:sp>
      <p:sp>
        <p:nvSpPr>
          <p:cNvPr id="19" name="Text Placeholder 3"/>
          <p:cNvSpPr>
            <a:spLocks noGrp="1"/>
          </p:cNvSpPr>
          <p:nvPr>
            <p:ph type="body" sz="quarter" idx="19" hasCustomPrompt="1"/>
          </p:nvPr>
        </p:nvSpPr>
        <p:spPr>
          <a:xfrm>
            <a:off x="518060" y="16174952"/>
            <a:ext cx="5773175"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529391" y="15542881"/>
            <a:ext cx="5768619"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6650633" y="6508586"/>
            <a:ext cx="11892594"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6650633" y="5758641"/>
            <a:ext cx="11892595"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6650633" y="23714639"/>
            <a:ext cx="11892595"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6650633" y="23047456"/>
            <a:ext cx="11892595"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18892159" y="5758641"/>
            <a:ext cx="5766642"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18892159" y="6508586"/>
            <a:ext cx="5766642"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18892159" y="15608744"/>
            <a:ext cx="5766642"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18913086" y="16275927"/>
            <a:ext cx="5724789"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18892159" y="28580547"/>
            <a:ext cx="5766642" cy="659288"/>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add) CONTACT</a:t>
            </a:r>
            <a:endParaRPr lang="en-US" dirty="0"/>
          </a:p>
        </p:txBody>
      </p:sp>
      <p:sp>
        <p:nvSpPr>
          <p:cNvPr id="30" name="Text Placeholder 3"/>
          <p:cNvSpPr>
            <a:spLocks noGrp="1"/>
          </p:cNvSpPr>
          <p:nvPr>
            <p:ph type="body" sz="quarter" idx="30" hasCustomPrompt="1"/>
          </p:nvPr>
        </p:nvSpPr>
        <p:spPr>
          <a:xfrm>
            <a:off x="18890715" y="29330961"/>
            <a:ext cx="5769531"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Enter your text here</a:t>
            </a:r>
            <a:endParaRPr lang="en-US" dirty="0"/>
          </a:p>
        </p:txBody>
      </p:sp>
      <p:sp>
        <p:nvSpPr>
          <p:cNvPr id="84" name="Text Placeholder 76"/>
          <p:cNvSpPr>
            <a:spLocks noGrp="1"/>
          </p:cNvSpPr>
          <p:nvPr>
            <p:ph type="body" sz="quarter" idx="150" hasCustomPrompt="1"/>
          </p:nvPr>
        </p:nvSpPr>
        <p:spPr>
          <a:xfrm>
            <a:off x="3219687" y="3498370"/>
            <a:ext cx="18752664"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51" hasCustomPrompt="1"/>
          </p:nvPr>
        </p:nvSpPr>
        <p:spPr>
          <a:xfrm>
            <a:off x="3219687" y="2218210"/>
            <a:ext cx="18752664"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6" name="Text Placeholder 76"/>
          <p:cNvSpPr>
            <a:spLocks noGrp="1"/>
          </p:cNvSpPr>
          <p:nvPr>
            <p:ph type="body" sz="quarter" idx="178" hasCustomPrompt="1"/>
          </p:nvPr>
        </p:nvSpPr>
        <p:spPr>
          <a:xfrm>
            <a:off x="3219687" y="580236"/>
            <a:ext cx="18752664"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hyperlink" Target="http://www.facebook.com/pages/PosterPresentationscom/217914411419?v=app_4949752878&amp;ref=ts" TargetMode="External"/><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4.bin"/><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7.jpeg"/><Relationship Id="rId11" Type="http://schemas.openxmlformats.org/officeDocument/2006/relationships/image" Target="../media/image9.png"/><Relationship Id="rId5" Type="http://schemas.openxmlformats.org/officeDocument/2006/relationships/image" Target="../media/image6.png"/><Relationship Id="rId10" Type="http://schemas.openxmlformats.org/officeDocument/2006/relationships/oleObject" Target="../embeddings/oleObject3.bin"/><Relationship Id="rId4" Type="http://schemas.openxmlformats.org/officeDocument/2006/relationships/image" Target="../media/image5.png"/><Relationship Id="rId9" Type="http://schemas.openxmlformats.org/officeDocument/2006/relationships/oleObject" Target="../embeddings/oleObject2.bin"/><Relationship Id="rId14" Type="http://schemas.openxmlformats.org/officeDocument/2006/relationships/image" Target="../media/image10.jpeg"/></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hyperlink" Target="http://www.facebook.com/pages/PosterPresentationscom/217914411419?v=app_4949752878&amp;ref=ts" TargetMode="External"/><Relationship Id="rId3" Type="http://schemas.openxmlformats.org/officeDocument/2006/relationships/vmlDrawing" Target="../drawings/vmlDrawing2.vml"/><Relationship Id="rId7" Type="http://schemas.openxmlformats.org/officeDocument/2006/relationships/image" Target="../media/image8.png"/><Relationship Id="rId12" Type="http://schemas.openxmlformats.org/officeDocument/2006/relationships/oleObject" Target="../embeddings/oleObject8.bin"/><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image" Target="../media/image9.png"/><Relationship Id="rId5" Type="http://schemas.openxmlformats.org/officeDocument/2006/relationships/image" Target="../media/image6.png"/><Relationship Id="rId10" Type="http://schemas.openxmlformats.org/officeDocument/2006/relationships/oleObject" Target="../embeddings/oleObject7.bin"/><Relationship Id="rId4" Type="http://schemas.openxmlformats.org/officeDocument/2006/relationships/image" Target="../media/image5.png"/><Relationship Id="rId9" Type="http://schemas.openxmlformats.org/officeDocument/2006/relationships/oleObject" Target="../embeddings/oleObject6.bin"/><Relationship Id="rId14" Type="http://schemas.openxmlformats.org/officeDocument/2006/relationships/image" Target="../media/image10.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5192038" cy="5249962"/>
          </a:xfrm>
          <a:prstGeom prst="rect">
            <a:avLst/>
          </a:prstGeom>
          <a:solidFill>
            <a:schemeClr val="accent5">
              <a:lumMod val="75000"/>
            </a:schemeClr>
          </a:solidFill>
          <a:ln w="9525">
            <a:solidFill>
              <a:schemeClr val="tx1"/>
            </a:solidFill>
            <a:miter lim="800000"/>
            <a:headEnd/>
            <a:tailEnd/>
          </a:ln>
          <a:effectLst/>
        </p:spPr>
        <p:txBody>
          <a:bodyPr wrap="none" lIns="74996" tIns="37497" rIns="74996" bIns="37497" anchor="ctr"/>
          <a:lstStyle/>
          <a:p>
            <a:pPr>
              <a:defRPr/>
            </a:pPr>
            <a:endParaRPr lang="en-US" dirty="0"/>
          </a:p>
        </p:txBody>
      </p:sp>
      <p:sp>
        <p:nvSpPr>
          <p:cNvPr id="9" name="Rectangle 9"/>
          <p:cNvSpPr>
            <a:spLocks noChangeArrowheads="1"/>
          </p:cNvSpPr>
          <p:nvPr/>
        </p:nvSpPr>
        <p:spPr bwMode="auto">
          <a:xfrm>
            <a:off x="0" y="5255172"/>
            <a:ext cx="25192038" cy="166665"/>
          </a:xfrm>
          <a:prstGeom prst="rect">
            <a:avLst/>
          </a:prstGeom>
          <a:solidFill>
            <a:schemeClr val="accent5">
              <a:lumMod val="50000"/>
            </a:schemeClr>
          </a:solidFill>
          <a:ln w="152400">
            <a:noFill/>
            <a:miter lim="800000"/>
            <a:headEnd/>
            <a:tailEnd/>
          </a:ln>
          <a:effectLst/>
        </p:spPr>
        <p:txBody>
          <a:bodyPr wrap="none" lIns="74996" tIns="37497" rIns="74996" bIns="37497" anchor="ctr"/>
          <a:lstStyle/>
          <a:p>
            <a:pPr>
              <a:defRPr/>
            </a:pPr>
            <a:endParaRPr lang="en-US" dirty="0"/>
          </a:p>
        </p:txBody>
      </p:sp>
      <p:sp>
        <p:nvSpPr>
          <p:cNvPr id="10" name="Text Box 14"/>
          <p:cNvSpPr txBox="1">
            <a:spLocks noChangeArrowheads="1"/>
          </p:cNvSpPr>
          <p:nvPr/>
        </p:nvSpPr>
        <p:spPr bwMode="auto">
          <a:xfrm>
            <a:off x="1079766" y="35321184"/>
            <a:ext cx="2211122" cy="274856"/>
          </a:xfrm>
          <a:prstGeom prst="rect">
            <a:avLst/>
          </a:prstGeom>
          <a:noFill/>
          <a:ln w="9525">
            <a:noFill/>
            <a:miter lim="800000"/>
            <a:headEnd/>
            <a:tailEnd/>
          </a:ln>
          <a:effectLst/>
        </p:spPr>
        <p:txBody>
          <a:bodyPr wrap="square" lIns="74854" tIns="37420" rIns="74854" bIns="37420">
            <a:spAutoFit/>
          </a:bodyPr>
          <a:lstStyle/>
          <a:p>
            <a:pPr eaLnBrk="0" hangingPunct="0">
              <a:lnSpc>
                <a:spcPct val="65000"/>
              </a:lnSpc>
              <a:spcBef>
                <a:spcPct val="50000"/>
              </a:spcBef>
              <a:defRPr/>
            </a:pPr>
            <a:r>
              <a:rPr lang="en-US" sz="400" b="1" dirty="0" smtClean="0">
                <a:solidFill>
                  <a:schemeClr val="bg1">
                    <a:lumMod val="75000"/>
                  </a:schemeClr>
                </a:solidFill>
                <a:latin typeface="Arial" charset="0"/>
              </a:rPr>
              <a:t>RESEARCH POSTER PRESENTATION </a:t>
            </a:r>
            <a:r>
              <a:rPr lang="en-US" sz="400" b="1" dirty="0">
                <a:solidFill>
                  <a:schemeClr val="bg1">
                    <a:lumMod val="75000"/>
                  </a:schemeClr>
                </a:solidFill>
                <a:latin typeface="Arial" charset="0"/>
              </a:rPr>
              <a:t>DESIGN © </a:t>
            </a:r>
            <a:r>
              <a:rPr lang="en-US" sz="400" b="1" dirty="0" smtClean="0">
                <a:solidFill>
                  <a:schemeClr val="bg1">
                    <a:lumMod val="75000"/>
                  </a:schemeClr>
                </a:solidFill>
                <a:latin typeface="Arial" charset="0"/>
              </a:rPr>
              <a:t>2012</a:t>
            </a:r>
            <a:endParaRPr lang="en-US" sz="400" b="1" dirty="0">
              <a:solidFill>
                <a:schemeClr val="bg1">
                  <a:lumMod val="75000"/>
                </a:schemeClr>
              </a:solidFill>
              <a:latin typeface="Arial" charset="0"/>
            </a:endParaRPr>
          </a:p>
          <a:p>
            <a:pPr eaLnBrk="0" hangingPunct="0">
              <a:lnSpc>
                <a:spcPct val="65000"/>
              </a:lnSpc>
              <a:spcBef>
                <a:spcPct val="50000"/>
              </a:spcBef>
              <a:defRPr/>
            </a:pPr>
            <a:r>
              <a:rPr lang="en-US" sz="900" b="1" dirty="0">
                <a:solidFill>
                  <a:schemeClr val="bg1">
                    <a:lumMod val="75000"/>
                  </a:schemeClr>
                </a:solidFill>
                <a:latin typeface="Arial" charset="0"/>
              </a:rPr>
              <a:t>www.PosterPresentations.com</a:t>
            </a:r>
          </a:p>
        </p:txBody>
      </p:sp>
      <p:sp>
        <p:nvSpPr>
          <p:cNvPr id="16" name="Rectangle 33"/>
          <p:cNvSpPr>
            <a:spLocks noChangeArrowheads="1"/>
          </p:cNvSpPr>
          <p:nvPr/>
        </p:nvSpPr>
        <p:spPr bwMode="auto">
          <a:xfrm>
            <a:off x="525423" y="5749826"/>
            <a:ext cx="11891684" cy="29249787"/>
          </a:xfrm>
          <a:prstGeom prst="roundRect">
            <a:avLst>
              <a:gd name="adj" fmla="val 5902"/>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74996" tIns="37497" rIns="74996" bIns="37497" anchor="ctr"/>
          <a:lstStyle/>
          <a:p>
            <a:pPr>
              <a:defRPr/>
            </a:pPr>
            <a:endParaRPr lang="en-US" dirty="0"/>
          </a:p>
        </p:txBody>
      </p:sp>
      <p:sp>
        <p:nvSpPr>
          <p:cNvPr id="21" name="Rectangle 33"/>
          <p:cNvSpPr>
            <a:spLocks noChangeArrowheads="1"/>
          </p:cNvSpPr>
          <p:nvPr userDrawn="1"/>
        </p:nvSpPr>
        <p:spPr bwMode="auto">
          <a:xfrm>
            <a:off x="12683491" y="5749826"/>
            <a:ext cx="11891684" cy="29249787"/>
          </a:xfrm>
          <a:prstGeom prst="roundRect">
            <a:avLst>
              <a:gd name="adj" fmla="val 5902"/>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74996" tIns="37497" rIns="74996" bIns="37497" anchor="ctr"/>
          <a:lstStyle/>
          <a:p>
            <a:pPr>
              <a:defRPr/>
            </a:pPr>
            <a:endParaRPr lang="en-US" dirty="0"/>
          </a:p>
        </p:txBody>
      </p:sp>
      <p:grpSp>
        <p:nvGrpSpPr>
          <p:cNvPr id="23" name="Group 22"/>
          <p:cNvGrpSpPr/>
          <p:nvPr userDrawn="1"/>
        </p:nvGrpSpPr>
        <p:grpSpPr>
          <a:xfrm>
            <a:off x="-12658121" y="-48127"/>
            <a:ext cx="12259293" cy="36047865"/>
            <a:chOff x="-11225189" y="-1"/>
            <a:chExt cx="11018865" cy="32918401"/>
          </a:xfrm>
        </p:grpSpPr>
        <p:sp>
          <p:nvSpPr>
            <p:cNvPr id="24" name="Rectangle 2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70cmx100cm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2527300" indent="-650875" algn="l" defTabSz="850900">
                <a:tabLst/>
              </a:pPr>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25" name="Straight Connector 24"/>
            <p:cNvCxnSpPr/>
            <p:nvPr/>
          </p:nvCxnSpPr>
          <p:spPr>
            <a:xfrm>
              <a:off x="-11225189" y="724046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userDrawn="1"/>
          </p:nvPicPr>
          <p:blipFill>
            <a:blip r:embed="rId4" cstate="print"/>
            <a:stretch>
              <a:fillRect/>
            </a:stretch>
          </p:blipFill>
          <p:spPr>
            <a:xfrm>
              <a:off x="-10479105" y="8864712"/>
              <a:ext cx="1597666" cy="1201935"/>
            </a:xfrm>
            <a:prstGeom prst="rect">
              <a:avLst/>
            </a:prstGeom>
          </p:spPr>
        </p:pic>
        <p:pic>
          <p:nvPicPr>
            <p:cNvPr id="30" name="Picture 29"/>
            <p:cNvPicPr>
              <a:picLocks noChangeAspect="1"/>
            </p:cNvPicPr>
            <p:nvPr userDrawn="1"/>
          </p:nvPicPr>
          <p:blipFill>
            <a:blip r:embed="rId5" cstate="print"/>
            <a:stretch>
              <a:fillRect/>
            </a:stretch>
          </p:blipFill>
          <p:spPr>
            <a:xfrm>
              <a:off x="-10732765" y="13164079"/>
              <a:ext cx="9986808" cy="1053596"/>
            </a:xfrm>
            <a:prstGeom prst="rect">
              <a:avLst/>
            </a:prstGeom>
          </p:spPr>
        </p:pic>
        <p:grpSp>
          <p:nvGrpSpPr>
            <p:cNvPr id="32" name="Group 31"/>
            <p:cNvGrpSpPr/>
            <p:nvPr userDrawn="1"/>
          </p:nvGrpSpPr>
          <p:grpSpPr>
            <a:xfrm>
              <a:off x="-9744993" y="19956177"/>
              <a:ext cx="7531182" cy="2120441"/>
              <a:chOff x="-4470427" y="9369659"/>
              <a:chExt cx="3470785" cy="974221"/>
            </a:xfrm>
          </p:grpSpPr>
          <p:grpSp>
            <p:nvGrpSpPr>
              <p:cNvPr id="46" name="Group 45"/>
              <p:cNvGrpSpPr/>
              <p:nvPr userDrawn="1"/>
            </p:nvGrpSpPr>
            <p:grpSpPr>
              <a:xfrm>
                <a:off x="-2783495" y="9413884"/>
                <a:ext cx="624431" cy="898923"/>
                <a:chOff x="-3958697" y="8757291"/>
                <a:chExt cx="779338" cy="1288150"/>
              </a:xfrm>
            </p:grpSpPr>
            <p:pic>
              <p:nvPicPr>
                <p:cNvPr id="52" name="Picture 51"/>
                <p:cNvPicPr>
                  <a:picLocks noChangeAspect="1"/>
                </p:cNvPicPr>
                <p:nvPr userDrawn="1"/>
              </p:nvPicPr>
              <p:blipFill>
                <a:blip r:embed="rId6" cstate="print"/>
                <a:stretch>
                  <a:fillRect/>
                </a:stretch>
              </p:blipFill>
              <p:spPr>
                <a:xfrm>
                  <a:off x="-3948160" y="8757291"/>
                  <a:ext cx="768801" cy="1090857"/>
                </a:xfrm>
                <a:prstGeom prst="rect">
                  <a:avLst/>
                </a:prstGeom>
              </p:spPr>
            </p:pic>
            <p:sp>
              <p:nvSpPr>
                <p:cNvPr id="53" name="TextBox 52"/>
                <p:cNvSpPr txBox="1"/>
                <p:nvPr userDrawn="1"/>
              </p:nvSpPr>
              <p:spPr>
                <a:xfrm>
                  <a:off x="-3958697" y="9754032"/>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smtClean="0">
                      <a:solidFill>
                        <a:schemeClr val="tx1"/>
                      </a:solidFill>
                    </a:rPr>
                    <a:t>ORIGINAL</a:t>
                  </a:r>
                  <a:endParaRPr lang="en-US" sz="2000" b="1" dirty="0">
                    <a:solidFill>
                      <a:schemeClr val="tx1"/>
                    </a:solidFill>
                  </a:endParaRPr>
                </a:p>
              </p:txBody>
            </p:sp>
          </p:grpSp>
          <p:grpSp>
            <p:nvGrpSpPr>
              <p:cNvPr id="47" name="Group 46"/>
              <p:cNvGrpSpPr/>
              <p:nvPr userDrawn="1"/>
            </p:nvGrpSpPr>
            <p:grpSpPr>
              <a:xfrm>
                <a:off x="-2033159" y="9413897"/>
                <a:ext cx="1033517" cy="898915"/>
                <a:chOff x="-2921738" y="8936792"/>
                <a:chExt cx="1420279" cy="1235304"/>
              </a:xfrm>
            </p:grpSpPr>
            <p:pic>
              <p:nvPicPr>
                <p:cNvPr id="50" name="Picture 49"/>
                <p:cNvPicPr>
                  <a:picLocks noChangeAspect="1"/>
                </p:cNvPicPr>
                <p:nvPr userDrawn="1"/>
              </p:nvPicPr>
              <p:blipFill>
                <a:blip r:embed="rId6" cstate="print"/>
                <a:stretch>
                  <a:fillRect/>
                </a:stretch>
              </p:blipFill>
              <p:spPr>
                <a:xfrm>
                  <a:off x="-2921738" y="8936792"/>
                  <a:ext cx="1420279" cy="1029694"/>
                </a:xfrm>
                <a:prstGeom prst="rect">
                  <a:avLst/>
                </a:prstGeom>
              </p:spPr>
            </p:pic>
            <p:sp>
              <p:nvSpPr>
                <p:cNvPr id="51" name="TextBox 50"/>
                <p:cNvSpPr txBox="1"/>
                <p:nvPr userDrawn="1"/>
              </p:nvSpPr>
              <p:spPr>
                <a:xfrm>
                  <a:off x="-2918991" y="9892640"/>
                  <a:ext cx="1417532" cy="279456"/>
                </a:xfrm>
                <a:prstGeom prst="rect">
                  <a:avLst/>
                </a:prstGeom>
                <a:solidFill>
                  <a:srgbClr val="FF0000"/>
                </a:solidFill>
              </p:spPr>
              <p:txBody>
                <a:bodyPr wrap="square" lIns="457200" tIns="91440" rIns="457200" bIns="91440" rtlCol="0">
                  <a:spAutoFit/>
                </a:bodyPr>
                <a:lstStyle/>
                <a:p>
                  <a:pPr algn="ctr"/>
                  <a:r>
                    <a:rPr lang="en-US" sz="2000" b="1" dirty="0" smtClean="0">
                      <a:solidFill>
                        <a:schemeClr val="bg1"/>
                      </a:solidFill>
                    </a:rPr>
                    <a:t>DISTORTED</a:t>
                  </a:r>
                  <a:endParaRPr lang="en-US" sz="900" b="1" dirty="0">
                    <a:solidFill>
                      <a:schemeClr val="bg1"/>
                    </a:solidFill>
                  </a:endParaRPr>
                </a:p>
              </p:txBody>
            </p:sp>
          </p:grpSp>
          <p:pic>
            <p:nvPicPr>
              <p:cNvPr id="48" name="Picture 47"/>
              <p:cNvPicPr>
                <a:picLocks noChangeAspect="1"/>
              </p:cNvPicPr>
              <p:nvPr userDrawn="1"/>
            </p:nvPicPr>
            <p:blipFill>
              <a:blip r:embed="rId7" cstate="print"/>
              <a:stretch>
                <a:fillRect/>
              </a:stretch>
            </p:blipFill>
            <p:spPr>
              <a:xfrm>
                <a:off x="-4470427" y="9369659"/>
                <a:ext cx="1098742" cy="847761"/>
              </a:xfrm>
              <a:prstGeom prst="rect">
                <a:avLst/>
              </a:prstGeom>
            </p:spPr>
          </p:pic>
          <p:sp>
            <p:nvSpPr>
              <p:cNvPr id="49" name="TextBox 48"/>
              <p:cNvSpPr txBox="1"/>
              <p:nvPr userDrawn="1"/>
            </p:nvSpPr>
            <p:spPr>
              <a:xfrm>
                <a:off x="-4440600" y="10018647"/>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7" name="Group 36"/>
            <p:cNvGrpSpPr/>
            <p:nvPr userDrawn="1"/>
          </p:nvGrpSpPr>
          <p:grpSpPr>
            <a:xfrm>
              <a:off x="-10409330" y="24221626"/>
              <a:ext cx="9344084" cy="2453249"/>
              <a:chOff x="-4759852" y="11112402"/>
              <a:chExt cx="4306270" cy="1127127"/>
            </a:xfrm>
          </p:grpSpPr>
          <p:graphicFrame>
            <p:nvGraphicFramePr>
              <p:cNvPr id="38" name="Object 37"/>
              <p:cNvGraphicFramePr>
                <a:graphicFrameLocks noChangeAspect="1"/>
              </p:cNvGraphicFramePr>
              <p:nvPr userDrawn="1">
                <p:extLst>
                  <p:ext uri="{D42A27DB-BD31-4B8C-83A1-F6EECF244321}">
                    <p14:modId xmlns:p14="http://schemas.microsoft.com/office/powerpoint/2010/main" xmlns="" val="788361304"/>
                  </p:ext>
                </p:extLst>
              </p:nvPr>
            </p:nvGraphicFramePr>
            <p:xfrm>
              <a:off x="-4533347" y="11112407"/>
              <a:ext cx="1828800" cy="1117600"/>
            </p:xfrm>
            <a:graphic>
              <a:graphicData uri="http://schemas.openxmlformats.org/presentationml/2006/ole">
                <p:oleObj spid="_x0000_s1030" name="Image" r:id="rId8" imgW="1828571" imgH="1117460" progId="">
                  <p:embed/>
                </p:oleObj>
              </a:graphicData>
            </a:graphic>
          </p:graphicFrame>
          <p:graphicFrame>
            <p:nvGraphicFramePr>
              <p:cNvPr id="39" name="Object 38"/>
              <p:cNvGraphicFramePr>
                <a:graphicFrameLocks noChangeAspect="1"/>
              </p:cNvGraphicFramePr>
              <p:nvPr userDrawn="1">
                <p:extLst>
                  <p:ext uri="{D42A27DB-BD31-4B8C-83A1-F6EECF244321}">
                    <p14:modId xmlns:p14="http://schemas.microsoft.com/office/powerpoint/2010/main" xmlns="" val="4269981894"/>
                  </p:ext>
                </p:extLst>
              </p:nvPr>
            </p:nvGraphicFramePr>
            <p:xfrm>
              <a:off x="-2456641" y="11116100"/>
              <a:ext cx="1828800" cy="1117600"/>
            </p:xfrm>
            <a:graphic>
              <a:graphicData uri="http://schemas.openxmlformats.org/presentationml/2006/ole">
                <p:oleObj spid="_x0000_s1031" name="Image" r:id="rId9" imgW="1828571" imgH="1117460" progId="">
                  <p:embed/>
                </p:oleObj>
              </a:graphicData>
            </a:graphic>
          </p:graphicFrame>
          <p:sp>
            <p:nvSpPr>
              <p:cNvPr id="41" name="TextBox 40"/>
              <p:cNvSpPr txBox="1"/>
              <p:nvPr userDrawn="1"/>
            </p:nvSpPr>
            <p:spPr>
              <a:xfrm rot="16200000">
                <a:off x="-5235785" y="11588335"/>
                <a:ext cx="1117601" cy="165735"/>
              </a:xfrm>
              <a:prstGeom prst="rect">
                <a:avLst/>
              </a:prstGeom>
              <a:noFill/>
            </p:spPr>
            <p:txBody>
              <a:bodyPr wrap="square" lIns="91440" tIns="91440" rIns="91440" bIns="0" rtlCol="0">
                <a:spAutoFit/>
              </a:bodyPr>
              <a:lstStyle/>
              <a:p>
                <a:pPr algn="ctr"/>
                <a:r>
                  <a:rPr lang="en-US" sz="2000" dirty="0" smtClean="0">
                    <a:solidFill>
                      <a:srgbClr val="92D050"/>
                    </a:solidFill>
                  </a:rPr>
                  <a:t>Good</a:t>
                </a:r>
                <a:r>
                  <a:rPr lang="en-US" sz="2000" baseline="0" dirty="0" smtClean="0">
                    <a:solidFill>
                      <a:srgbClr val="92D050"/>
                    </a:solidFill>
                  </a:rPr>
                  <a:t> </a:t>
                </a:r>
                <a:r>
                  <a:rPr lang="en-US" sz="2000" baseline="0" dirty="0" smtClean="0">
                    <a:solidFill>
                      <a:schemeClr val="bg1"/>
                    </a:solidFill>
                  </a:rPr>
                  <a:t>printing quality</a:t>
                </a:r>
                <a:endParaRPr lang="en-US" sz="2000" dirty="0">
                  <a:solidFill>
                    <a:schemeClr val="bg1"/>
                  </a:solidFill>
                </a:endParaRPr>
              </a:p>
            </p:txBody>
          </p:sp>
          <p:sp>
            <p:nvSpPr>
              <p:cNvPr id="45" name="TextBox 44"/>
              <p:cNvSpPr txBox="1"/>
              <p:nvPr userDrawn="1"/>
            </p:nvSpPr>
            <p:spPr>
              <a:xfrm rot="16200000">
                <a:off x="-1095250" y="11597861"/>
                <a:ext cx="1117601" cy="165735"/>
              </a:xfrm>
              <a:prstGeom prst="rect">
                <a:avLst/>
              </a:prstGeom>
              <a:noFill/>
            </p:spPr>
            <p:txBody>
              <a:bodyPr wrap="square" lIns="91440" tIns="91440" rIns="91440" bIns="0" rtlCol="0">
                <a:spAutoFit/>
              </a:bodyPr>
              <a:lstStyle/>
              <a:p>
                <a:pPr algn="ctr"/>
                <a:r>
                  <a:rPr lang="en-US" sz="2000" dirty="0" smtClean="0">
                    <a:solidFill>
                      <a:srgbClr val="FF0000"/>
                    </a:solidFill>
                  </a:rPr>
                  <a:t>Bad </a:t>
                </a:r>
                <a:r>
                  <a:rPr lang="en-US" sz="2000" dirty="0" smtClean="0">
                    <a:solidFill>
                      <a:schemeClr val="bg1"/>
                    </a:solidFill>
                  </a:rPr>
                  <a:t>printing quality</a:t>
                </a:r>
                <a:endParaRPr lang="en-US" sz="2000" dirty="0">
                  <a:solidFill>
                    <a:schemeClr val="bg1"/>
                  </a:solidFill>
                </a:endParaRPr>
              </a:p>
            </p:txBody>
          </p:sp>
        </p:grpSp>
      </p:grpSp>
      <p:grpSp>
        <p:nvGrpSpPr>
          <p:cNvPr id="54" name="Group 53"/>
          <p:cNvGrpSpPr/>
          <p:nvPr userDrawn="1"/>
        </p:nvGrpSpPr>
        <p:grpSpPr>
          <a:xfrm>
            <a:off x="25590866" y="1"/>
            <a:ext cx="12284832" cy="35999737"/>
            <a:chOff x="44157839" y="-55064"/>
            <a:chExt cx="11062139" cy="32416731"/>
          </a:xfrm>
        </p:grpSpPr>
        <p:sp>
          <p:nvSpPr>
            <p:cNvPr id="55" name="Rectangle 54"/>
            <p:cNvSpPr/>
            <p:nvPr userDrawn="1"/>
          </p:nvSpPr>
          <p:spPr>
            <a:xfrm>
              <a:off x="44157839" y="-55064"/>
              <a:ext cx="11062139" cy="3241673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429000"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b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2000250"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xmlns="" val="2864352138"/>
                </p:ext>
              </p:extLst>
            </p:nvPr>
          </p:nvGraphicFramePr>
          <p:xfrm>
            <a:off x="46871237" y="3286607"/>
            <a:ext cx="5586150" cy="2063772"/>
          </p:xfrm>
          <a:graphic>
            <a:graphicData uri="http://schemas.openxmlformats.org/presentationml/2006/ole">
              <p:oleObj spid="_x0000_s1032" name="Image" r:id="rId10" imgW="4571429" imgH="1688889" progId="">
                <p:embed/>
              </p:oleObj>
            </a:graphicData>
          </a:graphic>
        </p:graphicFrame>
        <p:pic>
          <p:nvPicPr>
            <p:cNvPr id="57" name="Picture 56"/>
            <p:cNvPicPr>
              <a:picLocks noChangeAspect="1"/>
            </p:cNvPicPr>
            <p:nvPr userDrawn="1"/>
          </p:nvPicPr>
          <p:blipFill>
            <a:blip r:embed="rId11" cstate="print"/>
            <a:stretch>
              <a:fillRect/>
            </a:stretch>
          </p:blipFill>
          <p:spPr>
            <a:xfrm>
              <a:off x="44487207" y="7579895"/>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xmlns="" val="3826150514"/>
                </p:ext>
              </p:extLst>
            </p:nvPr>
          </p:nvGraphicFramePr>
          <p:xfrm>
            <a:off x="44629619" y="11328671"/>
            <a:ext cx="1482266" cy="992162"/>
          </p:xfrm>
          <a:graphic>
            <a:graphicData uri="http://schemas.openxmlformats.org/presentationml/2006/ole">
              <p:oleObj spid="_x0000_s1033" name="Image" r:id="rId12" imgW="1574603" imgH="1053968" progId="">
                <p:embed/>
              </p:oleObj>
            </a:graphicData>
          </a:graphic>
        </p:graphicFrame>
        <p:grpSp>
          <p:nvGrpSpPr>
            <p:cNvPr id="59" name="Group 58"/>
            <p:cNvGrpSpPr/>
            <p:nvPr userDrawn="1"/>
          </p:nvGrpSpPr>
          <p:grpSpPr>
            <a:xfrm>
              <a:off x="44487207" y="24836946"/>
              <a:ext cx="10354213" cy="1265612"/>
              <a:chOff x="44200453" y="24417697"/>
              <a:chExt cx="9771399" cy="1090622"/>
            </a:xfrm>
          </p:grpSpPr>
          <p:sp>
            <p:nvSpPr>
              <p:cNvPr id="61" name="Rounded Rectangle 60"/>
              <p:cNvSpPr/>
              <p:nvPr userDrawn="1"/>
            </p:nvSpPr>
            <p:spPr>
              <a:xfrm>
                <a:off x="44200453" y="2441769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3"/>
              </p:cNvPr>
              <p:cNvPicPr>
                <a:picLocks noChangeAspect="1" noChangeArrowheads="1"/>
              </p:cNvPicPr>
              <p:nvPr userDrawn="1"/>
            </p:nvPicPr>
            <p:blipFill>
              <a:blip r:embed="rId14" cstate="print"/>
              <a:srcRect/>
              <a:stretch>
                <a:fillRect/>
              </a:stretch>
            </p:blipFill>
            <p:spPr bwMode="auto">
              <a:xfrm>
                <a:off x="44326393" y="24516029"/>
                <a:ext cx="914401" cy="914399"/>
              </a:xfrm>
              <a:prstGeom prst="rect">
                <a:avLst/>
              </a:prstGeom>
              <a:noFill/>
              <a:ln>
                <a:noFill/>
              </a:ln>
            </p:spPr>
          </p:pic>
          <p:sp>
            <p:nvSpPr>
              <p:cNvPr id="63" name="TextBox 62"/>
              <p:cNvSpPr txBox="1"/>
              <p:nvPr userDrawn="1"/>
            </p:nvSpPr>
            <p:spPr>
              <a:xfrm>
                <a:off x="45300663" y="24607618"/>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0" name="TextBox 59"/>
            <p:cNvSpPr txBox="1"/>
            <p:nvPr userDrawn="1"/>
          </p:nvSpPr>
          <p:spPr>
            <a:xfrm>
              <a:off x="44262808" y="30761264"/>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9" r:id="rId1"/>
  </p:sldLayoutIdLst>
  <p:timing>
    <p:tnLst>
      <p:par>
        <p:cTn id="1" dur="indefinite" restart="never" nodeType="tmRoot"/>
      </p:par>
    </p:tnLst>
  </p:timing>
  <p:txStyles>
    <p:titleStyle>
      <a:lvl1pPr algn="ctr" defTabSz="3599776" rtl="0" eaLnBrk="1" latinLnBrk="0" hangingPunct="1">
        <a:spcBef>
          <a:spcPct val="0"/>
        </a:spcBef>
        <a:buNone/>
        <a:defRPr sz="7200" kern="1200">
          <a:solidFill>
            <a:schemeClr val="bg1"/>
          </a:solidFill>
          <a:latin typeface="Trebuchet MS" pitchFamily="34" charset="0"/>
          <a:ea typeface="+mj-ea"/>
          <a:cs typeface="+mj-cs"/>
        </a:defRPr>
      </a:lvl1pPr>
    </p:titleStyle>
    <p:bodyStyle>
      <a:lvl1pPr marL="1349916" indent="-1349916" algn="l" defTabSz="3599776" rtl="0" eaLnBrk="1" latinLnBrk="0" hangingPunct="1">
        <a:spcBef>
          <a:spcPct val="20000"/>
        </a:spcBef>
        <a:buFont typeface="Arial" pitchFamily="34" charset="0"/>
        <a:buChar char="•"/>
        <a:defRPr sz="12600" kern="1200">
          <a:solidFill>
            <a:schemeClr val="tx1"/>
          </a:solidFill>
          <a:latin typeface="+mn-lt"/>
          <a:ea typeface="+mn-ea"/>
          <a:cs typeface="+mn-cs"/>
        </a:defRPr>
      </a:lvl1pPr>
      <a:lvl2pPr marL="2924818" indent="-1124930" algn="l" defTabSz="3599776" rtl="0" eaLnBrk="1" latinLnBrk="0" hangingPunct="1">
        <a:spcBef>
          <a:spcPct val="20000"/>
        </a:spcBef>
        <a:buFont typeface="Arial" pitchFamily="34" charset="0"/>
        <a:buChar char="–"/>
        <a:defRPr sz="11100" kern="1200">
          <a:solidFill>
            <a:schemeClr val="tx1"/>
          </a:solidFill>
          <a:latin typeface="+mn-lt"/>
          <a:ea typeface="+mn-ea"/>
          <a:cs typeface="+mn-cs"/>
        </a:defRPr>
      </a:lvl2pPr>
      <a:lvl3pPr marL="4499721" indent="-899945" algn="l" defTabSz="3599776" rtl="0" eaLnBrk="1" latinLnBrk="0" hangingPunct="1">
        <a:spcBef>
          <a:spcPct val="20000"/>
        </a:spcBef>
        <a:buFont typeface="Arial" pitchFamily="34" charset="0"/>
        <a:buChar char="•"/>
        <a:defRPr sz="9500" kern="1200">
          <a:solidFill>
            <a:schemeClr val="tx1"/>
          </a:solidFill>
          <a:latin typeface="+mn-lt"/>
          <a:ea typeface="+mn-ea"/>
          <a:cs typeface="+mn-cs"/>
        </a:defRPr>
      </a:lvl3pPr>
      <a:lvl4pPr marL="629960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4pPr>
      <a:lvl5pPr marL="8099496"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5pPr>
      <a:lvl6pPr marL="9899385"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6pPr>
      <a:lvl7pPr marL="11699272"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7pPr>
      <a:lvl8pPr marL="13499161"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8pPr>
      <a:lvl9pPr marL="1529904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9pPr>
    </p:bodyStyle>
    <p:otherStyle>
      <a:defPPr>
        <a:defRPr lang="en-US"/>
      </a:defPPr>
      <a:lvl1pPr marL="0" algn="l" defTabSz="3599776" rtl="0" eaLnBrk="1" latinLnBrk="0" hangingPunct="1">
        <a:defRPr sz="7100" kern="1200">
          <a:solidFill>
            <a:schemeClr val="tx1"/>
          </a:solidFill>
          <a:latin typeface="+mn-lt"/>
          <a:ea typeface="+mn-ea"/>
          <a:cs typeface="+mn-cs"/>
        </a:defRPr>
      </a:lvl1pPr>
      <a:lvl2pPr marL="1799889" algn="l" defTabSz="3599776" rtl="0" eaLnBrk="1" latinLnBrk="0" hangingPunct="1">
        <a:defRPr sz="7100" kern="1200">
          <a:solidFill>
            <a:schemeClr val="tx1"/>
          </a:solidFill>
          <a:latin typeface="+mn-lt"/>
          <a:ea typeface="+mn-ea"/>
          <a:cs typeface="+mn-cs"/>
        </a:defRPr>
      </a:lvl2pPr>
      <a:lvl3pPr marL="3599776" algn="l" defTabSz="3599776" rtl="0" eaLnBrk="1" latinLnBrk="0" hangingPunct="1">
        <a:defRPr sz="7100" kern="1200">
          <a:solidFill>
            <a:schemeClr val="tx1"/>
          </a:solidFill>
          <a:latin typeface="+mn-lt"/>
          <a:ea typeface="+mn-ea"/>
          <a:cs typeface="+mn-cs"/>
        </a:defRPr>
      </a:lvl3pPr>
      <a:lvl4pPr marL="5399664" algn="l" defTabSz="3599776" rtl="0" eaLnBrk="1" latinLnBrk="0" hangingPunct="1">
        <a:defRPr sz="7100" kern="1200">
          <a:solidFill>
            <a:schemeClr val="tx1"/>
          </a:solidFill>
          <a:latin typeface="+mn-lt"/>
          <a:ea typeface="+mn-ea"/>
          <a:cs typeface="+mn-cs"/>
        </a:defRPr>
      </a:lvl4pPr>
      <a:lvl5pPr marL="7199552" algn="l" defTabSz="3599776" rtl="0" eaLnBrk="1" latinLnBrk="0" hangingPunct="1">
        <a:defRPr sz="7100" kern="1200">
          <a:solidFill>
            <a:schemeClr val="tx1"/>
          </a:solidFill>
          <a:latin typeface="+mn-lt"/>
          <a:ea typeface="+mn-ea"/>
          <a:cs typeface="+mn-cs"/>
        </a:defRPr>
      </a:lvl5pPr>
      <a:lvl6pPr marL="8999441" algn="l" defTabSz="3599776" rtl="0" eaLnBrk="1" latinLnBrk="0" hangingPunct="1">
        <a:defRPr sz="7100" kern="1200">
          <a:solidFill>
            <a:schemeClr val="tx1"/>
          </a:solidFill>
          <a:latin typeface="+mn-lt"/>
          <a:ea typeface="+mn-ea"/>
          <a:cs typeface="+mn-cs"/>
        </a:defRPr>
      </a:lvl6pPr>
      <a:lvl7pPr marL="10799330" algn="l" defTabSz="3599776" rtl="0" eaLnBrk="1" latinLnBrk="0" hangingPunct="1">
        <a:defRPr sz="7100" kern="1200">
          <a:solidFill>
            <a:schemeClr val="tx1"/>
          </a:solidFill>
          <a:latin typeface="+mn-lt"/>
          <a:ea typeface="+mn-ea"/>
          <a:cs typeface="+mn-cs"/>
        </a:defRPr>
      </a:lvl7pPr>
      <a:lvl8pPr marL="12599217" algn="l" defTabSz="3599776" rtl="0" eaLnBrk="1" latinLnBrk="0" hangingPunct="1">
        <a:defRPr sz="7100" kern="1200">
          <a:solidFill>
            <a:schemeClr val="tx1"/>
          </a:solidFill>
          <a:latin typeface="+mn-lt"/>
          <a:ea typeface="+mn-ea"/>
          <a:cs typeface="+mn-cs"/>
        </a:defRPr>
      </a:lvl8pPr>
      <a:lvl9pPr marL="14399106" algn="l" defTabSz="3599776" rtl="0" eaLnBrk="1" latinLnBrk="0" hangingPunct="1">
        <a:defRPr sz="7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5192038" cy="5249962"/>
          </a:xfrm>
          <a:prstGeom prst="rect">
            <a:avLst/>
          </a:prstGeom>
          <a:solidFill>
            <a:schemeClr val="accent5">
              <a:lumMod val="75000"/>
            </a:schemeClr>
          </a:solidFill>
          <a:ln w="9525">
            <a:solidFill>
              <a:schemeClr val="tx1"/>
            </a:solidFill>
            <a:miter lim="800000"/>
            <a:headEnd/>
            <a:tailEnd/>
          </a:ln>
          <a:effectLst/>
        </p:spPr>
        <p:txBody>
          <a:bodyPr wrap="none" lIns="74996" tIns="37497" rIns="74996" bIns="37497" anchor="ctr"/>
          <a:lstStyle/>
          <a:p>
            <a:pPr>
              <a:defRPr/>
            </a:pPr>
            <a:endParaRPr lang="en-US" dirty="0"/>
          </a:p>
        </p:txBody>
      </p:sp>
      <p:sp>
        <p:nvSpPr>
          <p:cNvPr id="8" name="Rectangle 33"/>
          <p:cNvSpPr>
            <a:spLocks noChangeArrowheads="1"/>
          </p:cNvSpPr>
          <p:nvPr/>
        </p:nvSpPr>
        <p:spPr bwMode="auto">
          <a:xfrm>
            <a:off x="524835" y="5749959"/>
            <a:ext cx="24139636" cy="29249787"/>
          </a:xfrm>
          <a:prstGeom prst="rect">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74996" tIns="37497" rIns="74996" bIns="37497" anchor="ctr"/>
          <a:lstStyle/>
          <a:p>
            <a:pPr>
              <a:defRPr/>
            </a:pPr>
            <a:endParaRPr lang="en-US" dirty="0"/>
          </a:p>
        </p:txBody>
      </p:sp>
      <p:sp>
        <p:nvSpPr>
          <p:cNvPr id="9" name="Rectangle 9"/>
          <p:cNvSpPr>
            <a:spLocks noChangeArrowheads="1"/>
          </p:cNvSpPr>
          <p:nvPr/>
        </p:nvSpPr>
        <p:spPr bwMode="auto">
          <a:xfrm>
            <a:off x="0" y="5255172"/>
            <a:ext cx="25192038" cy="166665"/>
          </a:xfrm>
          <a:prstGeom prst="rect">
            <a:avLst/>
          </a:prstGeom>
          <a:solidFill>
            <a:schemeClr val="accent5">
              <a:lumMod val="50000"/>
            </a:schemeClr>
          </a:solidFill>
          <a:ln w="152400">
            <a:noFill/>
            <a:miter lim="800000"/>
            <a:headEnd/>
            <a:tailEnd/>
          </a:ln>
          <a:effectLst/>
        </p:spPr>
        <p:txBody>
          <a:bodyPr wrap="none" lIns="74996" tIns="37497" rIns="74996" bIns="37497" anchor="ctr"/>
          <a:lstStyle/>
          <a:p>
            <a:pPr>
              <a:defRPr/>
            </a:pPr>
            <a:endParaRPr lang="en-US" dirty="0"/>
          </a:p>
        </p:txBody>
      </p:sp>
      <p:sp>
        <p:nvSpPr>
          <p:cNvPr id="10" name="Text Box 14"/>
          <p:cNvSpPr txBox="1">
            <a:spLocks noChangeArrowheads="1"/>
          </p:cNvSpPr>
          <p:nvPr/>
        </p:nvSpPr>
        <p:spPr bwMode="auto">
          <a:xfrm>
            <a:off x="1036903" y="35318574"/>
            <a:ext cx="2173022" cy="274856"/>
          </a:xfrm>
          <a:prstGeom prst="rect">
            <a:avLst/>
          </a:prstGeom>
          <a:noFill/>
          <a:ln w="9525">
            <a:noFill/>
            <a:miter lim="800000"/>
            <a:headEnd/>
            <a:tailEnd/>
          </a:ln>
          <a:effectLst/>
        </p:spPr>
        <p:txBody>
          <a:bodyPr wrap="square" lIns="74854" tIns="37420" rIns="74854" bIns="37420">
            <a:spAutoFit/>
          </a:bodyPr>
          <a:lstStyle/>
          <a:p>
            <a:pPr eaLnBrk="0" hangingPunct="0">
              <a:lnSpc>
                <a:spcPct val="65000"/>
              </a:lnSpc>
              <a:spcBef>
                <a:spcPct val="50000"/>
              </a:spcBef>
              <a:defRPr/>
            </a:pPr>
            <a:r>
              <a:rPr lang="en-US" sz="400" b="1" dirty="0" smtClean="0">
                <a:solidFill>
                  <a:schemeClr val="bg1">
                    <a:lumMod val="75000"/>
                  </a:schemeClr>
                </a:solidFill>
                <a:latin typeface="Arial" charset="0"/>
              </a:rPr>
              <a:t>RESEARCH POSTER PRESENTATION </a:t>
            </a:r>
            <a:r>
              <a:rPr lang="en-US" sz="400" b="1" dirty="0">
                <a:solidFill>
                  <a:schemeClr val="bg1">
                    <a:lumMod val="75000"/>
                  </a:schemeClr>
                </a:solidFill>
                <a:latin typeface="Arial" charset="0"/>
              </a:rPr>
              <a:t>DESIGN © </a:t>
            </a:r>
            <a:r>
              <a:rPr lang="en-US" sz="400" b="1" dirty="0" smtClean="0">
                <a:solidFill>
                  <a:schemeClr val="bg1">
                    <a:lumMod val="75000"/>
                  </a:schemeClr>
                </a:solidFill>
                <a:latin typeface="Arial" charset="0"/>
              </a:rPr>
              <a:t>2012</a:t>
            </a:r>
            <a:endParaRPr lang="en-US" sz="400" b="1" dirty="0">
              <a:solidFill>
                <a:schemeClr val="bg1">
                  <a:lumMod val="75000"/>
                </a:schemeClr>
              </a:solidFill>
              <a:latin typeface="Arial" charset="0"/>
            </a:endParaRPr>
          </a:p>
          <a:p>
            <a:pPr eaLnBrk="0" hangingPunct="0">
              <a:lnSpc>
                <a:spcPct val="65000"/>
              </a:lnSpc>
              <a:spcBef>
                <a:spcPct val="50000"/>
              </a:spcBef>
              <a:defRPr/>
            </a:pPr>
            <a:r>
              <a:rPr lang="en-US" sz="900" b="1" dirty="0">
                <a:solidFill>
                  <a:schemeClr val="bg1">
                    <a:lumMod val="75000"/>
                  </a:schemeClr>
                </a:solidFill>
                <a:latin typeface="Arial" charset="0"/>
              </a:rPr>
              <a:t>www.PosterPresentations.com</a:t>
            </a:r>
          </a:p>
        </p:txBody>
      </p:sp>
      <p:grpSp>
        <p:nvGrpSpPr>
          <p:cNvPr id="23" name="Group 22"/>
          <p:cNvGrpSpPr/>
          <p:nvPr userDrawn="1"/>
        </p:nvGrpSpPr>
        <p:grpSpPr>
          <a:xfrm>
            <a:off x="-12658121" y="-48127"/>
            <a:ext cx="12259293" cy="36047865"/>
            <a:chOff x="-11225189" y="-1"/>
            <a:chExt cx="11018865" cy="32918401"/>
          </a:xfrm>
        </p:grpSpPr>
        <p:sp>
          <p:nvSpPr>
            <p:cNvPr id="24" name="Rectangle 2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70cmx100cm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2527300" indent="-650875" algn="l" defTabSz="850900">
                <a:tabLst/>
              </a:pPr>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27" name="Straight Connector 26"/>
            <p:cNvCxnSpPr/>
            <p:nvPr/>
          </p:nvCxnSpPr>
          <p:spPr>
            <a:xfrm>
              <a:off x="-11225189" y="724046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8" name="Picture 27"/>
            <p:cNvPicPr>
              <a:picLocks noChangeAspect="1"/>
            </p:cNvPicPr>
            <p:nvPr userDrawn="1"/>
          </p:nvPicPr>
          <p:blipFill>
            <a:blip r:embed="rId4" cstate="print"/>
            <a:stretch>
              <a:fillRect/>
            </a:stretch>
          </p:blipFill>
          <p:spPr>
            <a:xfrm>
              <a:off x="-10479105" y="8864712"/>
              <a:ext cx="1597666" cy="1201935"/>
            </a:xfrm>
            <a:prstGeom prst="rect">
              <a:avLst/>
            </a:prstGeom>
          </p:spPr>
        </p:pic>
        <p:pic>
          <p:nvPicPr>
            <p:cNvPr id="29" name="Picture 28"/>
            <p:cNvPicPr>
              <a:picLocks noChangeAspect="1"/>
            </p:cNvPicPr>
            <p:nvPr userDrawn="1"/>
          </p:nvPicPr>
          <p:blipFill>
            <a:blip r:embed="rId5" cstate="print"/>
            <a:stretch>
              <a:fillRect/>
            </a:stretch>
          </p:blipFill>
          <p:spPr>
            <a:xfrm>
              <a:off x="-10732765" y="13164079"/>
              <a:ext cx="9986808" cy="1053596"/>
            </a:xfrm>
            <a:prstGeom prst="rect">
              <a:avLst/>
            </a:prstGeom>
          </p:spPr>
        </p:pic>
        <p:grpSp>
          <p:nvGrpSpPr>
            <p:cNvPr id="30" name="Group 29"/>
            <p:cNvGrpSpPr/>
            <p:nvPr userDrawn="1"/>
          </p:nvGrpSpPr>
          <p:grpSpPr>
            <a:xfrm>
              <a:off x="-9744993" y="19956177"/>
              <a:ext cx="7531182" cy="2120441"/>
              <a:chOff x="-4470427" y="9369659"/>
              <a:chExt cx="3470785" cy="974221"/>
            </a:xfrm>
          </p:grpSpPr>
          <p:grpSp>
            <p:nvGrpSpPr>
              <p:cNvPr id="45" name="Group 44"/>
              <p:cNvGrpSpPr/>
              <p:nvPr userDrawn="1"/>
            </p:nvGrpSpPr>
            <p:grpSpPr>
              <a:xfrm>
                <a:off x="-2783495" y="9413884"/>
                <a:ext cx="624431" cy="898923"/>
                <a:chOff x="-3958697" y="8757291"/>
                <a:chExt cx="779338" cy="1288150"/>
              </a:xfrm>
            </p:grpSpPr>
            <p:pic>
              <p:nvPicPr>
                <p:cNvPr id="54" name="Picture 53"/>
                <p:cNvPicPr>
                  <a:picLocks noChangeAspect="1"/>
                </p:cNvPicPr>
                <p:nvPr userDrawn="1"/>
              </p:nvPicPr>
              <p:blipFill>
                <a:blip r:embed="rId6" cstate="print"/>
                <a:stretch>
                  <a:fillRect/>
                </a:stretch>
              </p:blipFill>
              <p:spPr>
                <a:xfrm>
                  <a:off x="-3948160" y="8757291"/>
                  <a:ext cx="768801" cy="1090857"/>
                </a:xfrm>
                <a:prstGeom prst="rect">
                  <a:avLst/>
                </a:prstGeom>
              </p:spPr>
            </p:pic>
            <p:sp>
              <p:nvSpPr>
                <p:cNvPr id="55" name="TextBox 54"/>
                <p:cNvSpPr txBox="1"/>
                <p:nvPr userDrawn="1"/>
              </p:nvSpPr>
              <p:spPr>
                <a:xfrm>
                  <a:off x="-3958697" y="9754032"/>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smtClean="0">
                      <a:solidFill>
                        <a:schemeClr val="tx1"/>
                      </a:solidFill>
                    </a:rPr>
                    <a:t>ORIGINAL</a:t>
                  </a:r>
                  <a:endParaRPr lang="en-US" sz="2000" b="1" dirty="0">
                    <a:solidFill>
                      <a:schemeClr val="tx1"/>
                    </a:solidFill>
                  </a:endParaRPr>
                </a:p>
              </p:txBody>
            </p:sp>
          </p:grpSp>
          <p:grpSp>
            <p:nvGrpSpPr>
              <p:cNvPr id="48" name="Group 47"/>
              <p:cNvGrpSpPr/>
              <p:nvPr userDrawn="1"/>
            </p:nvGrpSpPr>
            <p:grpSpPr>
              <a:xfrm>
                <a:off x="-2033159" y="9413897"/>
                <a:ext cx="1033517" cy="898915"/>
                <a:chOff x="-2921738" y="8936792"/>
                <a:chExt cx="1420279" cy="1235304"/>
              </a:xfrm>
            </p:grpSpPr>
            <p:pic>
              <p:nvPicPr>
                <p:cNvPr id="52" name="Picture 51"/>
                <p:cNvPicPr>
                  <a:picLocks noChangeAspect="1"/>
                </p:cNvPicPr>
                <p:nvPr userDrawn="1"/>
              </p:nvPicPr>
              <p:blipFill>
                <a:blip r:embed="rId6" cstate="print"/>
                <a:stretch>
                  <a:fillRect/>
                </a:stretch>
              </p:blipFill>
              <p:spPr>
                <a:xfrm>
                  <a:off x="-2921738" y="8936792"/>
                  <a:ext cx="1420279" cy="1029694"/>
                </a:xfrm>
                <a:prstGeom prst="rect">
                  <a:avLst/>
                </a:prstGeom>
              </p:spPr>
            </p:pic>
            <p:sp>
              <p:nvSpPr>
                <p:cNvPr id="53" name="TextBox 52"/>
                <p:cNvSpPr txBox="1"/>
                <p:nvPr userDrawn="1"/>
              </p:nvSpPr>
              <p:spPr>
                <a:xfrm>
                  <a:off x="-2918991" y="9892640"/>
                  <a:ext cx="1417532" cy="279456"/>
                </a:xfrm>
                <a:prstGeom prst="rect">
                  <a:avLst/>
                </a:prstGeom>
                <a:solidFill>
                  <a:srgbClr val="FF0000"/>
                </a:solidFill>
              </p:spPr>
              <p:txBody>
                <a:bodyPr wrap="square" lIns="457200" tIns="91440" rIns="457200" bIns="91440" rtlCol="0">
                  <a:spAutoFit/>
                </a:bodyPr>
                <a:lstStyle/>
                <a:p>
                  <a:pPr algn="ctr"/>
                  <a:r>
                    <a:rPr lang="en-US" sz="2000" b="1" dirty="0" smtClean="0">
                      <a:solidFill>
                        <a:schemeClr val="bg1"/>
                      </a:solidFill>
                    </a:rPr>
                    <a:t>DISTORTED</a:t>
                  </a:r>
                  <a:endParaRPr lang="en-US" sz="900" b="1" dirty="0">
                    <a:solidFill>
                      <a:schemeClr val="bg1"/>
                    </a:solidFill>
                  </a:endParaRPr>
                </a:p>
              </p:txBody>
            </p:sp>
          </p:grpSp>
          <p:pic>
            <p:nvPicPr>
              <p:cNvPr id="50" name="Picture 49"/>
              <p:cNvPicPr>
                <a:picLocks noChangeAspect="1"/>
              </p:cNvPicPr>
              <p:nvPr userDrawn="1"/>
            </p:nvPicPr>
            <p:blipFill>
              <a:blip r:embed="rId7" cstate="print"/>
              <a:stretch>
                <a:fillRect/>
              </a:stretch>
            </p:blipFill>
            <p:spPr>
              <a:xfrm>
                <a:off x="-4470427" y="9369659"/>
                <a:ext cx="1098742" cy="847761"/>
              </a:xfrm>
              <a:prstGeom prst="rect">
                <a:avLst/>
              </a:prstGeom>
            </p:spPr>
          </p:pic>
          <p:sp>
            <p:nvSpPr>
              <p:cNvPr id="51" name="TextBox 50"/>
              <p:cNvSpPr txBox="1"/>
              <p:nvPr userDrawn="1"/>
            </p:nvSpPr>
            <p:spPr>
              <a:xfrm>
                <a:off x="-4440600" y="10018647"/>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1" name="Group 30"/>
            <p:cNvGrpSpPr/>
            <p:nvPr userDrawn="1"/>
          </p:nvGrpSpPr>
          <p:grpSpPr>
            <a:xfrm>
              <a:off x="-10409330" y="24221626"/>
              <a:ext cx="9344084" cy="2453249"/>
              <a:chOff x="-4759852" y="11112402"/>
              <a:chExt cx="4306270" cy="1127127"/>
            </a:xfrm>
          </p:grpSpPr>
          <p:graphicFrame>
            <p:nvGraphicFramePr>
              <p:cNvPr id="32" name="Object 31"/>
              <p:cNvGraphicFramePr>
                <a:graphicFrameLocks noChangeAspect="1"/>
              </p:cNvGraphicFramePr>
              <p:nvPr userDrawn="1">
                <p:extLst>
                  <p:ext uri="{D42A27DB-BD31-4B8C-83A1-F6EECF244321}">
                    <p14:modId xmlns:p14="http://schemas.microsoft.com/office/powerpoint/2010/main" xmlns="" val="4273021887"/>
                  </p:ext>
                </p:extLst>
              </p:nvPr>
            </p:nvGraphicFramePr>
            <p:xfrm>
              <a:off x="-4533347" y="11112407"/>
              <a:ext cx="1828800" cy="1117600"/>
            </p:xfrm>
            <a:graphic>
              <a:graphicData uri="http://schemas.openxmlformats.org/presentationml/2006/ole">
                <p:oleObj spid="_x0000_s2054" name="Image" r:id="rId8" imgW="1828571" imgH="1117460" progId="">
                  <p:embed/>
                </p:oleObj>
              </a:graphicData>
            </a:graphic>
          </p:graphicFrame>
          <p:graphicFrame>
            <p:nvGraphicFramePr>
              <p:cNvPr id="33" name="Object 32"/>
              <p:cNvGraphicFramePr>
                <a:graphicFrameLocks noChangeAspect="1"/>
              </p:cNvGraphicFramePr>
              <p:nvPr userDrawn="1">
                <p:extLst>
                  <p:ext uri="{D42A27DB-BD31-4B8C-83A1-F6EECF244321}">
                    <p14:modId xmlns:p14="http://schemas.microsoft.com/office/powerpoint/2010/main" xmlns="" val="832500685"/>
                  </p:ext>
                </p:extLst>
              </p:nvPr>
            </p:nvGraphicFramePr>
            <p:xfrm>
              <a:off x="-2456641" y="11116100"/>
              <a:ext cx="1828800" cy="1117600"/>
            </p:xfrm>
            <a:graphic>
              <a:graphicData uri="http://schemas.openxmlformats.org/presentationml/2006/ole">
                <p:oleObj spid="_x0000_s2055" name="Image" r:id="rId9" imgW="1828571" imgH="1117460" progId="">
                  <p:embed/>
                </p:oleObj>
              </a:graphicData>
            </a:graphic>
          </p:graphicFrame>
          <p:sp>
            <p:nvSpPr>
              <p:cNvPr id="34" name="TextBox 33"/>
              <p:cNvSpPr txBox="1"/>
              <p:nvPr userDrawn="1"/>
            </p:nvSpPr>
            <p:spPr>
              <a:xfrm rot="16200000">
                <a:off x="-5235785" y="11588335"/>
                <a:ext cx="1117601" cy="165735"/>
              </a:xfrm>
              <a:prstGeom prst="rect">
                <a:avLst/>
              </a:prstGeom>
              <a:noFill/>
            </p:spPr>
            <p:txBody>
              <a:bodyPr wrap="square" lIns="91440" tIns="91440" rIns="91440" bIns="0" rtlCol="0">
                <a:spAutoFit/>
              </a:bodyPr>
              <a:lstStyle/>
              <a:p>
                <a:pPr algn="ctr"/>
                <a:r>
                  <a:rPr lang="en-US" sz="2000" dirty="0" smtClean="0">
                    <a:solidFill>
                      <a:srgbClr val="92D050"/>
                    </a:solidFill>
                  </a:rPr>
                  <a:t>Good</a:t>
                </a:r>
                <a:r>
                  <a:rPr lang="en-US" sz="2000" baseline="0" dirty="0" smtClean="0">
                    <a:solidFill>
                      <a:srgbClr val="92D050"/>
                    </a:solidFill>
                  </a:rPr>
                  <a:t> </a:t>
                </a:r>
                <a:r>
                  <a:rPr lang="en-US" sz="2000" baseline="0" dirty="0" smtClean="0">
                    <a:solidFill>
                      <a:schemeClr val="bg1"/>
                    </a:solidFill>
                  </a:rPr>
                  <a:t>printing quality</a:t>
                </a:r>
                <a:endParaRPr lang="en-US" sz="2000" dirty="0">
                  <a:solidFill>
                    <a:schemeClr val="bg1"/>
                  </a:solidFill>
                </a:endParaRPr>
              </a:p>
            </p:txBody>
          </p:sp>
          <p:sp>
            <p:nvSpPr>
              <p:cNvPr id="35" name="TextBox 34"/>
              <p:cNvSpPr txBox="1"/>
              <p:nvPr userDrawn="1"/>
            </p:nvSpPr>
            <p:spPr>
              <a:xfrm rot="16200000">
                <a:off x="-1095250" y="11597861"/>
                <a:ext cx="1117601" cy="165735"/>
              </a:xfrm>
              <a:prstGeom prst="rect">
                <a:avLst/>
              </a:prstGeom>
              <a:noFill/>
            </p:spPr>
            <p:txBody>
              <a:bodyPr wrap="square" lIns="91440" tIns="91440" rIns="91440" bIns="0" rtlCol="0">
                <a:spAutoFit/>
              </a:bodyPr>
              <a:lstStyle/>
              <a:p>
                <a:pPr algn="ctr"/>
                <a:r>
                  <a:rPr lang="en-US" sz="2000" dirty="0" smtClean="0">
                    <a:solidFill>
                      <a:srgbClr val="FF0000"/>
                    </a:solidFill>
                  </a:rPr>
                  <a:t>Bad </a:t>
                </a:r>
                <a:r>
                  <a:rPr lang="en-US" sz="2000" dirty="0" smtClean="0">
                    <a:solidFill>
                      <a:schemeClr val="bg1"/>
                    </a:solidFill>
                  </a:rPr>
                  <a:t>printing quality</a:t>
                </a:r>
                <a:endParaRPr lang="en-US" sz="2000" dirty="0">
                  <a:solidFill>
                    <a:schemeClr val="bg1"/>
                  </a:solidFill>
                </a:endParaRPr>
              </a:p>
            </p:txBody>
          </p:sp>
        </p:grpSp>
      </p:grpSp>
      <p:grpSp>
        <p:nvGrpSpPr>
          <p:cNvPr id="56" name="Group 55"/>
          <p:cNvGrpSpPr/>
          <p:nvPr userDrawn="1"/>
        </p:nvGrpSpPr>
        <p:grpSpPr>
          <a:xfrm>
            <a:off x="25590866" y="1"/>
            <a:ext cx="12284832" cy="35999737"/>
            <a:chOff x="44157839" y="-55064"/>
            <a:chExt cx="11062139" cy="32416731"/>
          </a:xfrm>
        </p:grpSpPr>
        <p:sp>
          <p:nvSpPr>
            <p:cNvPr id="57" name="Rectangle 56"/>
            <p:cNvSpPr/>
            <p:nvPr userDrawn="1"/>
          </p:nvSpPr>
          <p:spPr>
            <a:xfrm>
              <a:off x="44157839" y="-55064"/>
              <a:ext cx="11062139" cy="3241673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429000"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b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2000250"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8" name="Object 57"/>
            <p:cNvGraphicFramePr>
              <a:graphicFrameLocks noChangeAspect="1"/>
            </p:cNvGraphicFramePr>
            <p:nvPr userDrawn="1">
              <p:extLst>
                <p:ext uri="{D42A27DB-BD31-4B8C-83A1-F6EECF244321}">
                  <p14:modId xmlns:p14="http://schemas.microsoft.com/office/powerpoint/2010/main" xmlns="" val="690506542"/>
                </p:ext>
              </p:extLst>
            </p:nvPr>
          </p:nvGraphicFramePr>
          <p:xfrm>
            <a:off x="46871237" y="3286607"/>
            <a:ext cx="5586150" cy="2063772"/>
          </p:xfrm>
          <a:graphic>
            <a:graphicData uri="http://schemas.openxmlformats.org/presentationml/2006/ole">
              <p:oleObj spid="_x0000_s2056" name="Image" r:id="rId10" imgW="4571429" imgH="1688889" progId="">
                <p:embed/>
              </p:oleObj>
            </a:graphicData>
          </a:graphic>
        </p:graphicFrame>
        <p:pic>
          <p:nvPicPr>
            <p:cNvPr id="59" name="Picture 58"/>
            <p:cNvPicPr>
              <a:picLocks noChangeAspect="1"/>
            </p:cNvPicPr>
            <p:nvPr userDrawn="1"/>
          </p:nvPicPr>
          <p:blipFill>
            <a:blip r:embed="rId11" cstate="print"/>
            <a:stretch>
              <a:fillRect/>
            </a:stretch>
          </p:blipFill>
          <p:spPr>
            <a:xfrm>
              <a:off x="44487207" y="7579895"/>
              <a:ext cx="2969584" cy="1370577"/>
            </a:xfrm>
            <a:prstGeom prst="rect">
              <a:avLst/>
            </a:prstGeom>
            <a:ln>
              <a:noFill/>
            </a:ln>
          </p:spPr>
        </p:pic>
        <p:graphicFrame>
          <p:nvGraphicFramePr>
            <p:cNvPr id="60" name="Object 59"/>
            <p:cNvGraphicFramePr>
              <a:graphicFrameLocks noChangeAspect="1"/>
            </p:cNvGraphicFramePr>
            <p:nvPr userDrawn="1">
              <p:extLst>
                <p:ext uri="{D42A27DB-BD31-4B8C-83A1-F6EECF244321}">
                  <p14:modId xmlns:p14="http://schemas.microsoft.com/office/powerpoint/2010/main" xmlns="" val="2182652891"/>
                </p:ext>
              </p:extLst>
            </p:nvPr>
          </p:nvGraphicFramePr>
          <p:xfrm>
            <a:off x="44629619" y="11328671"/>
            <a:ext cx="1482266" cy="992162"/>
          </p:xfrm>
          <a:graphic>
            <a:graphicData uri="http://schemas.openxmlformats.org/presentationml/2006/ole">
              <p:oleObj spid="_x0000_s2057" name="Image" r:id="rId12" imgW="1574603" imgH="1053968" progId="">
                <p:embed/>
              </p:oleObj>
            </a:graphicData>
          </a:graphic>
        </p:graphicFrame>
        <p:grpSp>
          <p:nvGrpSpPr>
            <p:cNvPr id="61" name="Group 60"/>
            <p:cNvGrpSpPr/>
            <p:nvPr userDrawn="1"/>
          </p:nvGrpSpPr>
          <p:grpSpPr>
            <a:xfrm>
              <a:off x="44487207" y="24836946"/>
              <a:ext cx="10354213" cy="1265612"/>
              <a:chOff x="44200453" y="24417697"/>
              <a:chExt cx="9771399" cy="1090622"/>
            </a:xfrm>
          </p:grpSpPr>
          <p:sp>
            <p:nvSpPr>
              <p:cNvPr id="63" name="Rounded Rectangle 62"/>
              <p:cNvSpPr/>
              <p:nvPr userDrawn="1"/>
            </p:nvSpPr>
            <p:spPr>
              <a:xfrm>
                <a:off x="44200453" y="2441769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4" name="Picture 7" descr="http://t2.gstatic.com/images?q=tbn:ANd9GcR4APHC6TT9w54M2zn_pvCiBxUNcspYPoVxirLRphBoJabfSvu7zw">
                <a:hlinkClick r:id="rId13"/>
              </p:cNvPr>
              <p:cNvPicPr>
                <a:picLocks noChangeAspect="1" noChangeArrowheads="1"/>
              </p:cNvPicPr>
              <p:nvPr userDrawn="1"/>
            </p:nvPicPr>
            <p:blipFill>
              <a:blip r:embed="rId14" cstate="print"/>
              <a:srcRect/>
              <a:stretch>
                <a:fillRect/>
              </a:stretch>
            </p:blipFill>
            <p:spPr bwMode="auto">
              <a:xfrm>
                <a:off x="44326393" y="24516029"/>
                <a:ext cx="914401" cy="914399"/>
              </a:xfrm>
              <a:prstGeom prst="rect">
                <a:avLst/>
              </a:prstGeom>
              <a:noFill/>
              <a:ln>
                <a:noFill/>
              </a:ln>
            </p:spPr>
          </p:pic>
          <p:sp>
            <p:nvSpPr>
              <p:cNvPr id="65" name="TextBox 64"/>
              <p:cNvSpPr txBox="1"/>
              <p:nvPr userDrawn="1"/>
            </p:nvSpPr>
            <p:spPr>
              <a:xfrm>
                <a:off x="45300663" y="24607618"/>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2" name="TextBox 61"/>
            <p:cNvSpPr txBox="1"/>
            <p:nvPr userDrawn="1"/>
          </p:nvSpPr>
          <p:spPr>
            <a:xfrm>
              <a:off x="44262808" y="30761264"/>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3599776" rtl="0" eaLnBrk="1" latinLnBrk="0" hangingPunct="1">
        <a:spcBef>
          <a:spcPct val="0"/>
        </a:spcBef>
        <a:buNone/>
        <a:defRPr sz="7200" kern="1200">
          <a:solidFill>
            <a:schemeClr val="bg1"/>
          </a:solidFill>
          <a:latin typeface="Trebuchet MS" pitchFamily="34" charset="0"/>
          <a:ea typeface="+mj-ea"/>
          <a:cs typeface="+mj-cs"/>
        </a:defRPr>
      </a:lvl1pPr>
    </p:titleStyle>
    <p:bodyStyle>
      <a:lvl1pPr marL="1349916" indent="-1349916" algn="l" defTabSz="3599776" rtl="0" eaLnBrk="1" latinLnBrk="0" hangingPunct="1">
        <a:spcBef>
          <a:spcPct val="20000"/>
        </a:spcBef>
        <a:buFont typeface="Arial" pitchFamily="34" charset="0"/>
        <a:buChar char="•"/>
        <a:defRPr sz="12600" kern="1200">
          <a:solidFill>
            <a:schemeClr val="tx1"/>
          </a:solidFill>
          <a:latin typeface="+mn-lt"/>
          <a:ea typeface="+mn-ea"/>
          <a:cs typeface="+mn-cs"/>
        </a:defRPr>
      </a:lvl1pPr>
      <a:lvl2pPr marL="2924818" indent="-1124930" algn="l" defTabSz="3599776" rtl="0" eaLnBrk="1" latinLnBrk="0" hangingPunct="1">
        <a:spcBef>
          <a:spcPct val="20000"/>
        </a:spcBef>
        <a:buFont typeface="Arial" pitchFamily="34" charset="0"/>
        <a:buChar char="–"/>
        <a:defRPr sz="11100" kern="1200">
          <a:solidFill>
            <a:schemeClr val="tx1"/>
          </a:solidFill>
          <a:latin typeface="+mn-lt"/>
          <a:ea typeface="+mn-ea"/>
          <a:cs typeface="+mn-cs"/>
        </a:defRPr>
      </a:lvl2pPr>
      <a:lvl3pPr marL="4499721" indent="-899945" algn="l" defTabSz="3599776" rtl="0" eaLnBrk="1" latinLnBrk="0" hangingPunct="1">
        <a:spcBef>
          <a:spcPct val="20000"/>
        </a:spcBef>
        <a:buFont typeface="Arial" pitchFamily="34" charset="0"/>
        <a:buChar char="•"/>
        <a:defRPr sz="9500" kern="1200">
          <a:solidFill>
            <a:schemeClr val="tx1"/>
          </a:solidFill>
          <a:latin typeface="+mn-lt"/>
          <a:ea typeface="+mn-ea"/>
          <a:cs typeface="+mn-cs"/>
        </a:defRPr>
      </a:lvl3pPr>
      <a:lvl4pPr marL="629960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4pPr>
      <a:lvl5pPr marL="8099496"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5pPr>
      <a:lvl6pPr marL="9899385"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6pPr>
      <a:lvl7pPr marL="11699272"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7pPr>
      <a:lvl8pPr marL="13499161"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8pPr>
      <a:lvl9pPr marL="1529904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9pPr>
    </p:bodyStyle>
    <p:otherStyle>
      <a:defPPr>
        <a:defRPr lang="en-US"/>
      </a:defPPr>
      <a:lvl1pPr marL="0" algn="l" defTabSz="3599776" rtl="0" eaLnBrk="1" latinLnBrk="0" hangingPunct="1">
        <a:defRPr sz="7100" kern="1200">
          <a:solidFill>
            <a:schemeClr val="tx1"/>
          </a:solidFill>
          <a:latin typeface="+mn-lt"/>
          <a:ea typeface="+mn-ea"/>
          <a:cs typeface="+mn-cs"/>
        </a:defRPr>
      </a:lvl1pPr>
      <a:lvl2pPr marL="1799889" algn="l" defTabSz="3599776" rtl="0" eaLnBrk="1" latinLnBrk="0" hangingPunct="1">
        <a:defRPr sz="7100" kern="1200">
          <a:solidFill>
            <a:schemeClr val="tx1"/>
          </a:solidFill>
          <a:latin typeface="+mn-lt"/>
          <a:ea typeface="+mn-ea"/>
          <a:cs typeface="+mn-cs"/>
        </a:defRPr>
      </a:lvl2pPr>
      <a:lvl3pPr marL="3599776" algn="l" defTabSz="3599776" rtl="0" eaLnBrk="1" latinLnBrk="0" hangingPunct="1">
        <a:defRPr sz="7100" kern="1200">
          <a:solidFill>
            <a:schemeClr val="tx1"/>
          </a:solidFill>
          <a:latin typeface="+mn-lt"/>
          <a:ea typeface="+mn-ea"/>
          <a:cs typeface="+mn-cs"/>
        </a:defRPr>
      </a:lvl3pPr>
      <a:lvl4pPr marL="5399664" algn="l" defTabSz="3599776" rtl="0" eaLnBrk="1" latinLnBrk="0" hangingPunct="1">
        <a:defRPr sz="7100" kern="1200">
          <a:solidFill>
            <a:schemeClr val="tx1"/>
          </a:solidFill>
          <a:latin typeface="+mn-lt"/>
          <a:ea typeface="+mn-ea"/>
          <a:cs typeface="+mn-cs"/>
        </a:defRPr>
      </a:lvl4pPr>
      <a:lvl5pPr marL="7199552" algn="l" defTabSz="3599776" rtl="0" eaLnBrk="1" latinLnBrk="0" hangingPunct="1">
        <a:defRPr sz="7100" kern="1200">
          <a:solidFill>
            <a:schemeClr val="tx1"/>
          </a:solidFill>
          <a:latin typeface="+mn-lt"/>
          <a:ea typeface="+mn-ea"/>
          <a:cs typeface="+mn-cs"/>
        </a:defRPr>
      </a:lvl5pPr>
      <a:lvl6pPr marL="8999441" algn="l" defTabSz="3599776" rtl="0" eaLnBrk="1" latinLnBrk="0" hangingPunct="1">
        <a:defRPr sz="7100" kern="1200">
          <a:solidFill>
            <a:schemeClr val="tx1"/>
          </a:solidFill>
          <a:latin typeface="+mn-lt"/>
          <a:ea typeface="+mn-ea"/>
          <a:cs typeface="+mn-cs"/>
        </a:defRPr>
      </a:lvl6pPr>
      <a:lvl7pPr marL="10799330" algn="l" defTabSz="3599776" rtl="0" eaLnBrk="1" latinLnBrk="0" hangingPunct="1">
        <a:defRPr sz="7100" kern="1200">
          <a:solidFill>
            <a:schemeClr val="tx1"/>
          </a:solidFill>
          <a:latin typeface="+mn-lt"/>
          <a:ea typeface="+mn-ea"/>
          <a:cs typeface="+mn-cs"/>
        </a:defRPr>
      </a:lvl7pPr>
      <a:lvl8pPr marL="12599217" algn="l" defTabSz="3599776" rtl="0" eaLnBrk="1" latinLnBrk="0" hangingPunct="1">
        <a:defRPr sz="7100" kern="1200">
          <a:solidFill>
            <a:schemeClr val="tx1"/>
          </a:solidFill>
          <a:latin typeface="+mn-lt"/>
          <a:ea typeface="+mn-ea"/>
          <a:cs typeface="+mn-cs"/>
        </a:defRPr>
      </a:lvl8pPr>
      <a:lvl9pPr marL="14399106" algn="l" defTabSz="3599776" rtl="0" eaLnBrk="1" latinLnBrk="0" hangingPunct="1">
        <a:defRPr sz="7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hyperlink" Target="http://edu09.pbworks.com/w/page/11521943/%CE%9D%CE%B5%CE%BF%CF%81%CE%B1%CF%84%CF%83%CE%B9%CF%83%CE%BC%CF%8C%CF%82%20-%20%CE%9E%CE%B5%CE%BD%CE%BF%CF%86%CE%BF%CE%B2%CE%AF%CE%B1" TargetMode="External"/><Relationship Id="rId7"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hyperlink" Target="http://www.vlioras.gr/Philologia/Composition/Ratsismos.htm" TargetMode="External"/><Relationship Id="rId4" Type="http://schemas.openxmlformats.org/officeDocument/2006/relationships/hyperlink" Target="http://tassos-filologos.blogspot.com/2012/11/blog-post_9414.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 name="Text Placeholder 455"/>
          <p:cNvSpPr>
            <a:spLocks noGrp="1"/>
          </p:cNvSpPr>
          <p:nvPr>
            <p:ph type="body" sz="quarter" idx="10"/>
          </p:nvPr>
        </p:nvSpPr>
        <p:spPr>
          <a:xfrm>
            <a:off x="518974" y="6425827"/>
            <a:ext cx="11898341" cy="2009856"/>
          </a:xfrm>
        </p:spPr>
        <p:txBody>
          <a:bodyPr/>
          <a:lstStyle/>
          <a:p>
            <a:pPr algn="just"/>
            <a:r>
              <a:rPr lang="el-GR" sz="1000" dirty="0" smtClean="0">
                <a:latin typeface="Times New Roman" pitchFamily="18" charset="0"/>
                <a:cs typeface="Times New Roman" pitchFamily="18" charset="0"/>
              </a:rPr>
              <a:t>Το φαινόμενο του ρατσισμού παρουσιάζεται στην καθημερινή μας ζωή, ολοένα και παραπάνω, με ποικίλες μορφές. Αποτελεί θέμα παγκόσμιο, σύγχρονο μα και διαχρονικό. Ιδιαίτερα στο χώρο του σχολείου παρατειρείται αύξηση των περιστατικών κάτι που αυξάνει τις ανησυχίες του κόσμου για την ασφάλεια των παιδιών στο σχολικό χώρο. </a:t>
            </a:r>
            <a:r>
              <a:rPr lang="en-GB" sz="1000" dirty="0" smtClean="0">
                <a:latin typeface="Times New Roman" pitchFamily="18" charset="0"/>
                <a:cs typeface="Times New Roman" pitchFamily="18" charset="0"/>
              </a:rPr>
              <a:t>H</a:t>
            </a:r>
            <a:r>
              <a:rPr lang="en-US" sz="1000" dirty="0" smtClean="0">
                <a:latin typeface="Times New Roman" pitchFamily="18" charset="0"/>
                <a:cs typeface="Times New Roman" pitchFamily="18" charset="0"/>
              </a:rPr>
              <a:t> </a:t>
            </a:r>
            <a:r>
              <a:rPr lang="el-GR" sz="1000" dirty="0" smtClean="0">
                <a:latin typeface="Times New Roman" pitchFamily="18" charset="0"/>
                <a:cs typeface="Times New Roman" pitchFamily="18" charset="0"/>
              </a:rPr>
              <a:t>συγκεκριμένη εργασία, αναπτύσσει έννοιες που αποδεικνύουν την αναγκαιότητα εισαγωγής σύμβουλων εκπαιδευτικών στα δημοτικά σχολεία έτσι ώστε να παρεμβαίνουν έγκαιρα σε περιστατικά ρατσισμού. Η έρευνα αυτή έγινε από Ελληνική Βιβλιογραφία και αφορά την Ελλάδα και την Κύπρο.</a:t>
            </a:r>
          </a:p>
          <a:p>
            <a:pPr algn="just"/>
            <a:endParaRPr lang="el-GR" sz="1000" dirty="0" smtClean="0">
              <a:latin typeface="Times New Roman" pitchFamily="18" charset="0"/>
              <a:cs typeface="Times New Roman" pitchFamily="18" charset="0"/>
            </a:endParaRPr>
          </a:p>
          <a:p>
            <a:pPr algn="just"/>
            <a:r>
              <a:rPr lang="el-GR" sz="1000" dirty="0" smtClean="0">
                <a:latin typeface="Times New Roman" pitchFamily="18" charset="0"/>
                <a:cs typeface="Times New Roman" pitchFamily="18" charset="0"/>
              </a:rPr>
              <a:t>Η ηλικιακή ομάδα που ασχολείται η έρευνα μας, είναι παιδιά πρωτοβάθμιας εκπαίδευσης, τα οποία είναι στην περίοδο που αρχίζουν να διαμορφώνουν τις σχέσεις τους, με διαφορετικά κριτήρια από όταν ήταν πιο μικρά.  Τώρα. όσον αφορά τις φιλίες των παιδιών, βασίζονται στην κοινή τους δραστηριότητα.  Επίσης αρχίζουν να διαπραγματεύονται κανόνες που διέπουν τις σχέσεις τους και αρχίζουν να δημιουργούν κριτήρια και πλαίσια στα οποία συμπεριλαμβάνουν ή αποκλείουν άτομα. (</a:t>
            </a:r>
            <a:r>
              <a:rPr lang="en-US" sz="1000" dirty="0" smtClean="0">
                <a:latin typeface="Times New Roman" pitchFamily="18" charset="0"/>
                <a:cs typeface="Times New Roman" pitchFamily="18" charset="0"/>
              </a:rPr>
              <a:t>Borelli</a:t>
            </a:r>
            <a:r>
              <a:rPr lang="el-GR" sz="1000" dirty="0" smtClean="0">
                <a:latin typeface="Times New Roman" pitchFamily="18" charset="0"/>
                <a:cs typeface="Times New Roman" pitchFamily="18" charset="0"/>
              </a:rPr>
              <a:t> &amp; </a:t>
            </a:r>
            <a:r>
              <a:rPr lang="en-US" sz="1000" dirty="0" err="1" smtClean="0">
                <a:latin typeface="Times New Roman" pitchFamily="18" charset="0"/>
                <a:cs typeface="Times New Roman" pitchFamily="18" charset="0"/>
              </a:rPr>
              <a:t>Essinger</a:t>
            </a:r>
            <a:r>
              <a:rPr lang="el-GR" sz="1000" dirty="0" smtClean="0">
                <a:latin typeface="Times New Roman" pitchFamily="18" charset="0"/>
                <a:cs typeface="Times New Roman" pitchFamily="18" charset="0"/>
              </a:rPr>
              <a:t>, 1986).  Όμως οι μαθητές που ανήκουν σε διαφορετική εθνική και πολιτισμική ομάδα, είναι φυσικό να αισθάνονται «διαφορετικοί».  Έτσι σε αυτή τη περίπτωση η ψυχολογική λειτουργία των γηγενών μαθητών αμβλύνει αυτή τη διάκριση.  Αυτή η διαφοροποίηση στη συντροφιά όμως είναι πολύ πιθανόν να προκαλέσει τα πρώτα συναισθήματα διαφοροποίησης (</a:t>
            </a:r>
            <a:r>
              <a:rPr lang="en-US" sz="1000" dirty="0" smtClean="0">
                <a:latin typeface="Times New Roman" pitchFamily="18" charset="0"/>
                <a:cs typeface="Times New Roman" pitchFamily="18" charset="0"/>
              </a:rPr>
              <a:t>Pedersen</a:t>
            </a:r>
            <a:r>
              <a:rPr lang="el-GR" sz="1000" dirty="0" smtClean="0">
                <a:latin typeface="Times New Roman" pitchFamily="18" charset="0"/>
                <a:cs typeface="Times New Roman" pitchFamily="18" charset="0"/>
              </a:rPr>
              <a:t> &amp;</a:t>
            </a:r>
            <a:r>
              <a:rPr lang="en-US" sz="1000" dirty="0" smtClean="0">
                <a:latin typeface="Times New Roman" pitchFamily="18" charset="0"/>
                <a:cs typeface="Times New Roman" pitchFamily="18" charset="0"/>
              </a:rPr>
              <a:t>Walter</a:t>
            </a:r>
            <a:r>
              <a:rPr lang="el-GR" sz="1000" dirty="0" smtClean="0">
                <a:latin typeface="Times New Roman" pitchFamily="18" charset="0"/>
                <a:cs typeface="Times New Roman" pitchFamily="18" charset="0"/>
              </a:rPr>
              <a:t>, 2000).  </a:t>
            </a:r>
            <a:endParaRPr lang="en-US" sz="1000" dirty="0" smtClean="0">
              <a:latin typeface="Times New Roman" pitchFamily="18" charset="0"/>
              <a:cs typeface="Times New Roman" pitchFamily="18" charset="0"/>
            </a:endParaRPr>
          </a:p>
          <a:p>
            <a:pPr algn="just"/>
            <a:endParaRPr lang="en-US" sz="1000" dirty="0" smtClean="0">
              <a:latin typeface="Times New Roman" pitchFamily="18" charset="0"/>
              <a:cs typeface="Times New Roman" pitchFamily="18" charset="0"/>
            </a:endParaRPr>
          </a:p>
        </p:txBody>
      </p:sp>
      <p:sp>
        <p:nvSpPr>
          <p:cNvPr id="457" name="Text Placeholder 456"/>
          <p:cNvSpPr>
            <a:spLocks noGrp="1"/>
          </p:cNvSpPr>
          <p:nvPr>
            <p:ph type="body" sz="quarter" idx="11"/>
          </p:nvPr>
        </p:nvSpPr>
        <p:spPr>
          <a:xfrm>
            <a:off x="529393" y="5964467"/>
            <a:ext cx="11888949" cy="336123"/>
          </a:xfrm>
        </p:spPr>
        <p:txBody>
          <a:bodyPr/>
          <a:lstStyle/>
          <a:p>
            <a:r>
              <a:rPr lang="el-GR" sz="1200" dirty="0" smtClean="0">
                <a:latin typeface="Times New Roman" pitchFamily="18" charset="0"/>
                <a:cs typeface="Times New Roman" pitchFamily="18" charset="0"/>
              </a:rPr>
              <a:t>ΕΙΣΑΓΩΓΗ</a:t>
            </a:r>
            <a:endParaRPr lang="en-US" sz="1200" dirty="0">
              <a:latin typeface="Times New Roman" pitchFamily="18" charset="0"/>
              <a:cs typeface="Times New Roman" pitchFamily="18" charset="0"/>
            </a:endParaRPr>
          </a:p>
        </p:txBody>
      </p:sp>
      <p:sp>
        <p:nvSpPr>
          <p:cNvPr id="460" name="Text Placeholder 459"/>
          <p:cNvSpPr>
            <a:spLocks noGrp="1"/>
          </p:cNvSpPr>
          <p:nvPr>
            <p:ph type="body" sz="quarter" idx="20"/>
          </p:nvPr>
        </p:nvSpPr>
        <p:spPr>
          <a:xfrm>
            <a:off x="536907" y="9287515"/>
            <a:ext cx="11891854" cy="336123"/>
          </a:xfrm>
        </p:spPr>
        <p:txBody>
          <a:bodyPr/>
          <a:lstStyle/>
          <a:p>
            <a:r>
              <a:rPr lang="el-GR" sz="1200" dirty="0" smtClean="0">
                <a:latin typeface="Times New Roman" pitchFamily="18" charset="0"/>
                <a:cs typeface="Times New Roman" pitchFamily="18" charset="0"/>
              </a:rPr>
              <a:t>ΘΕΩΡΗΤΙΚΟ ΠΛΑΙΣΙΟ</a:t>
            </a:r>
            <a:endParaRPr lang="en-US" sz="1200" dirty="0">
              <a:latin typeface="Times New Roman" pitchFamily="18" charset="0"/>
              <a:cs typeface="Times New Roman" pitchFamily="18" charset="0"/>
            </a:endParaRPr>
          </a:p>
        </p:txBody>
      </p:sp>
      <p:sp>
        <p:nvSpPr>
          <p:cNvPr id="461" name="Text Placeholder 460"/>
          <p:cNvSpPr>
            <a:spLocks noGrp="1"/>
          </p:cNvSpPr>
          <p:nvPr>
            <p:ph type="body" sz="quarter" idx="25"/>
          </p:nvPr>
        </p:nvSpPr>
        <p:spPr>
          <a:xfrm>
            <a:off x="12725245" y="5964467"/>
            <a:ext cx="11888795" cy="336123"/>
          </a:xfrm>
        </p:spPr>
        <p:txBody>
          <a:bodyPr/>
          <a:lstStyle/>
          <a:p>
            <a:r>
              <a:rPr lang="el-GR" sz="1200" dirty="0" smtClean="0">
                <a:latin typeface="Times New Roman" pitchFamily="18" charset="0"/>
                <a:cs typeface="Times New Roman" pitchFamily="18" charset="0"/>
              </a:rPr>
              <a:t>Αποτελέσματα έρευνας</a:t>
            </a:r>
          </a:p>
        </p:txBody>
      </p:sp>
      <p:sp>
        <p:nvSpPr>
          <p:cNvPr id="462" name="Text Placeholder 461"/>
          <p:cNvSpPr>
            <a:spLocks noGrp="1"/>
          </p:cNvSpPr>
          <p:nvPr>
            <p:ph type="body" sz="quarter" idx="26"/>
          </p:nvPr>
        </p:nvSpPr>
        <p:spPr>
          <a:xfrm>
            <a:off x="12725245" y="6425827"/>
            <a:ext cx="11888795" cy="8510097"/>
          </a:xfrm>
        </p:spPr>
        <p:txBody>
          <a:bodyPr/>
          <a:lstStyle/>
          <a:p>
            <a:pPr algn="just"/>
            <a:r>
              <a:rPr lang="el-GR" sz="1200" b="1" u="sng" dirty="0" smtClean="0">
                <a:latin typeface="Times New Roman" pitchFamily="18" charset="0"/>
                <a:cs typeface="Times New Roman" pitchFamily="18" charset="0"/>
              </a:rPr>
              <a:t>Συμπεράσματα</a:t>
            </a:r>
            <a:endParaRPr lang="en-GB" sz="1200" b="1" u="sng" dirty="0" smtClean="0">
              <a:latin typeface="Times New Roman" pitchFamily="18" charset="0"/>
              <a:cs typeface="Times New Roman" pitchFamily="18" charset="0"/>
            </a:endParaRPr>
          </a:p>
          <a:p>
            <a:pPr algn="just"/>
            <a:endParaRPr lang="el-GR" sz="1200" b="1" u="sng" dirty="0" smtClean="0">
              <a:latin typeface="Times New Roman" pitchFamily="18" charset="0"/>
              <a:cs typeface="Times New Roman" pitchFamily="18" charset="0"/>
            </a:endParaRPr>
          </a:p>
          <a:p>
            <a:pPr algn="just"/>
            <a:r>
              <a:rPr lang="el-GR" sz="1000" dirty="0" smtClean="0">
                <a:latin typeface="Times New Roman" pitchFamily="18" charset="0"/>
                <a:cs typeface="Times New Roman" pitchFamily="18" charset="0"/>
              </a:rPr>
              <a:t>Μέσα από την βιβλιογραφική ανασκόπηση για την έρευνα αυτή, διαπιστώνουμε ότι, το θέμα του ρατσισμού τόσο στην Ελλάδα όσο και στη Κύπρο είναι αρκετά ανεπτυγμένο αφού στο παρελθόν έχουν γίνει πολλές έρευνες που να το αφορούν.  Αντίθετα, στο θέμα της συμβουλευτικής και κυρίως της συμβουλευτική στη δημοτική εκπαίδευση δεν έχουν γίνει ιδιαίτερες έρευνες. </a:t>
            </a:r>
          </a:p>
          <a:p>
            <a:pPr algn="just"/>
            <a:r>
              <a:rPr lang="el-GR" sz="1000" dirty="0" smtClean="0">
                <a:latin typeface="Times New Roman" pitchFamily="18" charset="0"/>
                <a:cs typeface="Times New Roman" pitchFamily="18" charset="0"/>
              </a:rPr>
              <a:t> </a:t>
            </a:r>
            <a:endParaRPr lang="en-US" sz="1000" dirty="0" smtClean="0">
              <a:latin typeface="Times New Roman" pitchFamily="18" charset="0"/>
              <a:cs typeface="Times New Roman" pitchFamily="18" charset="0"/>
            </a:endParaRPr>
          </a:p>
          <a:p>
            <a:pPr algn="just"/>
            <a:r>
              <a:rPr lang="el-GR" sz="1000" dirty="0" smtClean="0">
                <a:latin typeface="Times New Roman" pitchFamily="18" charset="0"/>
                <a:cs typeface="Times New Roman" pitchFamily="18" charset="0"/>
              </a:rPr>
              <a:t>Ερευνώντας τον ρατσισμό διαπιστώνουμε ότι υπάρχουν πολλές διαφορετικές ερμηνείες εφόσον το φαινόμενο του ρατσισμού θεωρείται διαχρονικό φαινόμενο.  Σημαντικό όμως να αναφέρουμε ότι, αν και είναι ένα διαχρονικό φαινόμενο βάση της ανασκόπησης δεν φαίνεται να υπάρχει κάποιου είδους βελτίωση.  Βλέποντας τις μορφές του ρατσισμού καταλαβαίνουμε πως δεν είναι κάτι που μπορεί να αντιμετωπιστεί εύκολα αφού χωρίζεται σε πολλές κατηγορίες με διαφορετικά χαρακτηριστικά.  Ο ρατσισμός φαίνεται να γίνεται είτε με συνειδητό είτε με ασυνείδητο τρόπο σε ένα άτομο ή μια ομάδα ατόμου, από ένα άτομο ή από μια ομάδα ατόμου.  Κάθε μορφή ρατσισμού θεωρείται σοβαρή και έχει σημαντικές επιπτώσεις στο άτομο ή την ομάδα.  Επίσης, όπως είδαμε ο ρατσισμός δημιουργείται για πολλούς λόγους.  Σε κάθε περίπτωση το άτομο / η ομάδα επηρεάζεται από διαφορετικά αίτια αλλά έχει και διαφορετικές επιπτώσεις, κάποιες πιο σοβαρές και κάποιες άλλες πιο ήπιας μορφής.  Σε αυτό το σημείο είναι που χρειάζεται να αναφέρουμε τη σημαντικότητα της συμβουλευτικής και κυρίως τη σημαντικότητα του σχολικού σύμβουλου.</a:t>
            </a:r>
          </a:p>
          <a:p>
            <a:pPr algn="just"/>
            <a:r>
              <a:rPr lang="el-GR" sz="1000" dirty="0" smtClean="0">
                <a:latin typeface="Times New Roman" pitchFamily="18" charset="0"/>
                <a:cs typeface="Times New Roman" pitchFamily="18" charset="0"/>
              </a:rPr>
              <a:t>  </a:t>
            </a:r>
            <a:endParaRPr lang="en-US" sz="1000" dirty="0" smtClean="0">
              <a:latin typeface="Times New Roman" pitchFamily="18" charset="0"/>
              <a:cs typeface="Times New Roman" pitchFamily="18" charset="0"/>
            </a:endParaRPr>
          </a:p>
          <a:p>
            <a:pPr algn="just"/>
            <a:r>
              <a:rPr lang="el-GR" sz="1000" dirty="0" smtClean="0">
                <a:latin typeface="Times New Roman" pitchFamily="18" charset="0"/>
                <a:cs typeface="Times New Roman" pitchFamily="18" charset="0"/>
              </a:rPr>
              <a:t>Η συμβουλευτική όπως διαπιστώνουμε έχει επίσης πολλούς ορισμούς.  Στην έρευνα μας όμως ασχοληθήκαμε περισσότερο με την σχολική συμβουλευτική.  Σκοπός της σχολικής συμβουλευτικής είναι να βοηθήσει στην ολοκλήρωση της προσωπικότητας κάθε παιδιού.  Συγκεκριμένα, η ολοκλήρωση αυτή, μπορεί να γίνει ολόπλευρη χωρίς δηλαδή να επηρεάζεται από άλλους παράγοντες, όπως για παράδειγμα το φύλο ή τη καταγωγή.  </a:t>
            </a:r>
          </a:p>
          <a:p>
            <a:pPr algn="just"/>
            <a:endParaRPr lang="en-US" sz="1000" dirty="0" smtClean="0">
              <a:latin typeface="Times New Roman" pitchFamily="18" charset="0"/>
              <a:cs typeface="Times New Roman" pitchFamily="18" charset="0"/>
            </a:endParaRPr>
          </a:p>
          <a:p>
            <a:pPr algn="just"/>
            <a:r>
              <a:rPr lang="el-GR" sz="1000" dirty="0" smtClean="0">
                <a:latin typeface="Times New Roman" pitchFamily="18" charset="0"/>
                <a:cs typeface="Times New Roman" pitchFamily="18" charset="0"/>
              </a:rPr>
              <a:t>Όσον αφορά τα χαρακτηριστικά του σχολικού σύμβουλου, φτάνουμε στο συμπέρασμα πως διαφέρουν πολύ με τα χαρακτηριστικά του δασκάλου.  Κάθε σύμβουλος μαθαίνει και αναπτύσσει τόσο τον εαυτό αλλά και τις δεξιότητές του. Ένας δάσκαλος για να ειδικευτεί ως σύμβουλος δάσκαλος χρειάζεται να διδαχθεί συγκεκριμένα μαθήματα έτσι ώστε να μπορεί να μπορεί να είναι πετυχημένος δάσκαλος αλλά και σύμβουλος.  Βασική προϋπόθεση είναι η άρτια κατάρτιση του και η υψηλή παιδεία που πρέπει να έχει σε διαδικασίες συμβουλευτικής στήριξης.  </a:t>
            </a:r>
            <a:endParaRPr lang="en-US" sz="1000" dirty="0" smtClean="0">
              <a:latin typeface="Times New Roman" pitchFamily="18" charset="0"/>
              <a:cs typeface="Times New Roman" pitchFamily="18" charset="0"/>
            </a:endParaRPr>
          </a:p>
          <a:p>
            <a:pPr algn="just"/>
            <a:endParaRPr lang="el-GR" sz="1000" dirty="0" smtClean="0">
              <a:latin typeface="Times New Roman" pitchFamily="18" charset="0"/>
              <a:cs typeface="Times New Roman" pitchFamily="18" charset="0"/>
            </a:endParaRPr>
          </a:p>
          <a:p>
            <a:pPr algn="just"/>
            <a:r>
              <a:rPr lang="el-GR" sz="1000" dirty="0" smtClean="0">
                <a:latin typeface="Times New Roman" pitchFamily="18" charset="0"/>
                <a:cs typeface="Times New Roman" pitchFamily="18" charset="0"/>
              </a:rPr>
              <a:t>Για τη διαδικασία συμβουλευτικής στήριξης, μάθαμε πως χωρίζεται σε επτά βήματα, τα οποία είναι καθοριστικά για την ολοκλήρωση της προσωπικότητας του ατόμου.</a:t>
            </a:r>
          </a:p>
          <a:p>
            <a:pPr algn="just"/>
            <a:endParaRPr lang="en-US" sz="1000" u="sng" dirty="0" smtClean="0">
              <a:latin typeface="Times New Roman" pitchFamily="18" charset="0"/>
              <a:cs typeface="Times New Roman" pitchFamily="18" charset="0"/>
            </a:endParaRPr>
          </a:p>
          <a:p>
            <a:pPr algn="just"/>
            <a:r>
              <a:rPr lang="el-GR" sz="1200" b="1" u="sng" dirty="0" smtClean="0">
                <a:latin typeface="Times New Roman" pitchFamily="18" charset="0"/>
                <a:cs typeface="Times New Roman" pitchFamily="18" charset="0"/>
              </a:rPr>
              <a:t>Περιορισμοί </a:t>
            </a:r>
          </a:p>
          <a:p>
            <a:pPr algn="just"/>
            <a:endParaRPr lang="el-GR" sz="1200" b="1" u="sng" dirty="0" smtClean="0">
              <a:latin typeface="Times New Roman" pitchFamily="18" charset="0"/>
              <a:cs typeface="Times New Roman" pitchFamily="18" charset="0"/>
            </a:endParaRPr>
          </a:p>
          <a:p>
            <a:pPr algn="just"/>
            <a:r>
              <a:rPr lang="el-GR" sz="1200" dirty="0" smtClean="0">
                <a:latin typeface="Times New Roman" pitchFamily="18" charset="0"/>
                <a:cs typeface="Times New Roman" pitchFamily="18" charset="0"/>
              </a:rPr>
              <a:t>Η παρούσα έρευνα υπόκειται σε περιορισμούς. Μέσα σε αυτούς συγκαταλέγεται η μειωμένη βιβλιογραφία που να αφορά το θέμα αυτό.  Πιο συγκεκριμένα, οι έρευνες και τα άρθρα είναι ελάχιστα και αυτό μας δυσκόλεψε στην έρευνα.  Επίσης ο μειωμένος χρόνος που είχαμε μας περιόρισε στην έρευνά μας.  Δηλαδή η έρευνα αυτή θα μπορούσε να ήταν τουλάχιστον πιλοτική, ποσοτική έρευνα και όχι απλά μια βιβλιογραφική ανασκόπηση.  Επίσης θα μπορούσε να γίνει μια παρουσίαση μελέτης περίπτωσης, αλλά και πάλι ο μειωμένος χρόνος στάθηκε εμπόδιο γι’ αυτό.  Έτσι εμείς προτείνουμε στο μέλλον να γίνουν ποσοτικές έρευνες για να τονιστεί η σημαντικότητα εισαγωγής των σχολικών σύμβουλων στα σχολεία αλλά και να γίνουν έρευνες με διάφορες μελέτες περίπτωσης που να μπορούν να αποδείξουν πόσο σημαντικός είναι ο ρόλος του σύμβουλου στην παρέμβαση στο φαινόμενο του ρατσισμού.</a:t>
            </a:r>
            <a:endParaRPr lang="en-US" sz="1200" dirty="0" smtClean="0">
              <a:latin typeface="Times New Roman" pitchFamily="18" charset="0"/>
              <a:cs typeface="Times New Roman" pitchFamily="18" charset="0"/>
            </a:endParaRPr>
          </a:p>
          <a:p>
            <a:pPr algn="just"/>
            <a:endParaRPr lang="en-GB" sz="1200" b="1" u="sng" dirty="0" smtClean="0">
              <a:latin typeface="Times New Roman" pitchFamily="18" charset="0"/>
              <a:cs typeface="Times New Roman" pitchFamily="18" charset="0"/>
            </a:endParaRPr>
          </a:p>
          <a:p>
            <a:pPr algn="just"/>
            <a:endParaRPr lang="el-GR" sz="1000" dirty="0" smtClean="0">
              <a:latin typeface="Times New Roman" pitchFamily="18" charset="0"/>
              <a:cs typeface="Times New Roman" pitchFamily="18" charset="0"/>
            </a:endParaRPr>
          </a:p>
          <a:p>
            <a:pPr algn="just"/>
            <a:r>
              <a:rPr lang="el-GR" sz="1200" b="1" u="sng" dirty="0" smtClean="0">
                <a:latin typeface="Times New Roman" pitchFamily="18" charset="0"/>
                <a:cs typeface="Times New Roman" pitchFamily="18" charset="0"/>
              </a:rPr>
              <a:t>Προοπτικές </a:t>
            </a:r>
            <a:endParaRPr lang="en-GB" sz="1200" b="1" u="sng" dirty="0" smtClean="0">
              <a:latin typeface="Times New Roman" pitchFamily="18" charset="0"/>
              <a:cs typeface="Times New Roman" pitchFamily="18" charset="0"/>
            </a:endParaRPr>
          </a:p>
          <a:p>
            <a:pPr algn="just"/>
            <a:endParaRPr lang="en-US" sz="1000" dirty="0" smtClean="0">
              <a:latin typeface="Times New Roman" pitchFamily="18" charset="0"/>
              <a:cs typeface="Times New Roman" pitchFamily="18" charset="0"/>
            </a:endParaRPr>
          </a:p>
          <a:p>
            <a:pPr algn="just"/>
            <a:r>
              <a:rPr lang="el-GR" sz="1000" dirty="0" smtClean="0">
                <a:latin typeface="Times New Roman" pitchFamily="18" charset="0"/>
                <a:cs typeface="Times New Roman" pitchFamily="18" charset="0"/>
              </a:rPr>
              <a:t>Φαίνεται να είναι ρεαλιστικά δυνατό να υλοποιηθεί μια προοπτική επιτυχίας του δασκάλου – σύμβουλου στην πρωτοβάθμια εκπαίδευση. Θα βοηθούσε αφού ο σχολικός σύμβουλος θα έχει τις κατάλληλες σπουδές αλλά και την συνεχιζόμενη επιμόρφωση που χρειάζεται.  Κάποιοι υποστηρίζουν πως ο θεσμός αυτός μπορεί να είναι πιο επιτυχής στην πρωτοβάθμια εκπαίδευση απ’ ότι στην δευτεροβάθμια λόγο της ευελιξίας των σχολικών προγραμμάτων αλλά κυρίως λόγο της ηλικίας των παιδιών.</a:t>
            </a:r>
            <a:endParaRPr lang="en-US" sz="1000" dirty="0" smtClean="0">
              <a:latin typeface="Times New Roman" pitchFamily="18" charset="0"/>
              <a:cs typeface="Times New Roman" pitchFamily="18" charset="0"/>
            </a:endParaRPr>
          </a:p>
          <a:p>
            <a:pPr algn="just"/>
            <a:endParaRPr lang="en-GB" sz="1000" dirty="0" smtClean="0">
              <a:latin typeface="Times New Roman" pitchFamily="18" charset="0"/>
              <a:cs typeface="Times New Roman" pitchFamily="18" charset="0"/>
            </a:endParaRPr>
          </a:p>
          <a:p>
            <a:pPr algn="just"/>
            <a:r>
              <a:rPr lang="el-GR" sz="1000" dirty="0" smtClean="0">
                <a:latin typeface="Times New Roman" pitchFamily="18" charset="0"/>
                <a:cs typeface="Times New Roman" pitchFamily="18" charset="0"/>
              </a:rPr>
              <a:t>Όλοι οι εμπλεκόμενοι φορείς για το συγκεκριμένο θέμα πρέπει να κάνουν περισσότερους διαλόγους αλλά και περισσότερες έρευνες.</a:t>
            </a:r>
            <a:endParaRPr lang="en-US" sz="1000" dirty="0" smtClean="0">
              <a:latin typeface="Times New Roman" pitchFamily="18" charset="0"/>
              <a:cs typeface="Times New Roman" pitchFamily="18" charset="0"/>
            </a:endParaRPr>
          </a:p>
          <a:p>
            <a:pPr algn="just"/>
            <a:endParaRPr lang="en-GB" sz="1000" dirty="0" smtClean="0">
              <a:latin typeface="Times New Roman" pitchFamily="18" charset="0"/>
              <a:cs typeface="Times New Roman" pitchFamily="18" charset="0"/>
            </a:endParaRPr>
          </a:p>
          <a:p>
            <a:pPr algn="just"/>
            <a:r>
              <a:rPr lang="el-GR" sz="1000" dirty="0" smtClean="0">
                <a:latin typeface="Times New Roman" pitchFamily="18" charset="0"/>
                <a:cs typeface="Times New Roman" pitchFamily="18" charset="0"/>
              </a:rPr>
              <a:t>Με όλα αυτά που είπαμε ευελπιστούμε πως θα συμβάλλουν θετικά στις αλλαγές που δύναται να προκαλέσει η ενδεχόμενη θέσπιση του νέου ρόλου που θα έχει ο δάσκαλος, του σύμβουλου δάσκαλου.  Η προσφορά αυτής της έρευνας θα γίνει πιο ουσιαστική αν λειτουργήσει ως έναυσμα της διεξαγωγής σχετικών ερευνών με μεγαλύτερες προοπτικές και περισσότερα στοιχεία.</a:t>
            </a:r>
            <a:endParaRPr lang="en-US" sz="1000" dirty="0" smtClean="0">
              <a:latin typeface="Times New Roman" pitchFamily="18" charset="0"/>
              <a:cs typeface="Times New Roman" pitchFamily="18" charset="0"/>
            </a:endParaRPr>
          </a:p>
          <a:p>
            <a:pPr algn="just"/>
            <a:endParaRPr lang="en-GB" sz="1000" dirty="0" smtClean="0">
              <a:latin typeface="Times New Roman" pitchFamily="18" charset="0"/>
              <a:cs typeface="Times New Roman" pitchFamily="18" charset="0"/>
            </a:endParaRPr>
          </a:p>
          <a:p>
            <a:pPr algn="just"/>
            <a:r>
              <a:rPr lang="el-GR" sz="1000" dirty="0" smtClean="0">
                <a:latin typeface="Times New Roman" pitchFamily="18" charset="0"/>
                <a:cs typeface="Times New Roman" pitchFamily="18" charset="0"/>
              </a:rPr>
              <a:t>Θεωρούμε αναγκαίο να επισημάνουμε πως κάποιες περαιτέρω έρευνες θα δώσουν τη δυνατότητα στην εκπαιδευτική κοινότητα και γενικά σε όλους τους εμπλεκόμενους φορείς να συμβάλλουν στην υιοθέτηση του προτεινόμενου νέου ρόλου του δασκάλου ως Δασκάλου – Σύμβουλου στο σχολείο.  </a:t>
            </a:r>
            <a:endParaRPr lang="en-US" sz="1000" dirty="0" smtClean="0">
              <a:latin typeface="Times New Roman" pitchFamily="18" charset="0"/>
              <a:cs typeface="Times New Roman" pitchFamily="18" charset="0"/>
            </a:endParaRPr>
          </a:p>
          <a:p>
            <a:pPr algn="just"/>
            <a:endParaRPr lang="el-GR" sz="1000" dirty="0" smtClean="0">
              <a:latin typeface="Times New Roman" pitchFamily="18" charset="0"/>
              <a:cs typeface="Times New Roman" pitchFamily="18" charset="0"/>
            </a:endParaRPr>
          </a:p>
          <a:p>
            <a:pPr algn="just"/>
            <a:endParaRPr lang="en-US" sz="1000" dirty="0">
              <a:latin typeface="Times New Roman" pitchFamily="18" charset="0"/>
              <a:cs typeface="Times New Roman" pitchFamily="18" charset="0"/>
            </a:endParaRPr>
          </a:p>
        </p:txBody>
      </p:sp>
      <p:sp>
        <p:nvSpPr>
          <p:cNvPr id="463" name="Text Placeholder 462"/>
          <p:cNvSpPr>
            <a:spLocks noGrp="1"/>
          </p:cNvSpPr>
          <p:nvPr>
            <p:ph type="body" sz="quarter" idx="27"/>
          </p:nvPr>
        </p:nvSpPr>
        <p:spPr>
          <a:xfrm>
            <a:off x="12737623" y="17826797"/>
            <a:ext cx="11885529" cy="945520"/>
          </a:xfrm>
        </p:spPr>
        <p:txBody>
          <a:bodyPr/>
          <a:lstStyle/>
          <a:p>
            <a:r>
              <a:rPr lang="el-GR" sz="1200" dirty="0" smtClean="0">
                <a:latin typeface="Times New Roman" pitchFamily="18" charset="0"/>
                <a:cs typeface="Times New Roman" pitchFamily="18" charset="0"/>
              </a:rPr>
              <a:t>Βιβλιογραφία</a:t>
            </a:r>
            <a:endParaRPr lang="en-US" sz="1200"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
        <p:nvSpPr>
          <p:cNvPr id="464" name="Text Placeholder 463"/>
          <p:cNvSpPr>
            <a:spLocks noGrp="1"/>
          </p:cNvSpPr>
          <p:nvPr>
            <p:ph type="body" sz="quarter" idx="28"/>
          </p:nvPr>
        </p:nvSpPr>
        <p:spPr>
          <a:xfrm>
            <a:off x="12737623" y="18772317"/>
            <a:ext cx="11890085" cy="3142473"/>
          </a:xfrm>
        </p:spPr>
        <p:txBody>
          <a:bodyPr/>
          <a:lstStyle/>
          <a:p>
            <a:pPr lvl="0" algn="just">
              <a:buFont typeface="Arial" pitchFamily="34" charset="0"/>
              <a:buChar char="•"/>
            </a:pPr>
            <a:r>
              <a:rPr lang="el-GR" sz="1000" dirty="0" smtClean="0">
                <a:latin typeface="Times New Roman" pitchFamily="18" charset="0"/>
                <a:cs typeface="Times New Roman" pitchFamily="18" charset="0"/>
              </a:rPr>
              <a:t>Γαληνέα, Γ. (2006).  </a:t>
            </a:r>
            <a:r>
              <a:rPr lang="el-GR" sz="1000" i="1" dirty="0" smtClean="0">
                <a:latin typeface="Times New Roman" pitchFamily="18" charset="0"/>
                <a:cs typeface="Times New Roman" pitchFamily="18" charset="0"/>
              </a:rPr>
              <a:t>Η συμβουλευτική στο δημοτικό σχολείο</a:t>
            </a:r>
            <a:r>
              <a:rPr lang="el-GR" sz="1000" dirty="0" smtClean="0">
                <a:latin typeface="Times New Roman" pitchFamily="18" charset="0"/>
                <a:cs typeface="Times New Roman" pitchFamily="18" charset="0"/>
              </a:rPr>
              <a:t>: ο δάσκαλος – σύμβουλος. Αθήνα</a:t>
            </a:r>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∆ηµητρόπουλος, Ε. (1999). </a:t>
            </a:r>
            <a:r>
              <a:rPr lang="el-GR" sz="1000" i="1" dirty="0" smtClean="0">
                <a:latin typeface="Times New Roman" pitchFamily="18" charset="0"/>
                <a:cs typeface="Times New Roman" pitchFamily="18" charset="0"/>
              </a:rPr>
              <a:t>Συµβουλευτική-Προσανατολισµός: Συµβουλευτική και Συµβουλευτική Ψυχολογία </a:t>
            </a:r>
            <a:r>
              <a:rPr lang="el-GR" sz="1000" dirty="0" smtClean="0">
                <a:latin typeface="Times New Roman" pitchFamily="18" charset="0"/>
                <a:cs typeface="Times New Roman" pitchFamily="18" charset="0"/>
              </a:rPr>
              <a:t>(τόµος Α΄) (γ΄ εκδ.). Αθήνα: Γρηγόρη </a:t>
            </a:r>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Ευαγγέλου, Ο. &amp; Κάντζου, Ν. (2005). </a:t>
            </a:r>
            <a:r>
              <a:rPr lang="el-GR" sz="1000" i="1" dirty="0" smtClean="0">
                <a:latin typeface="Times New Roman" pitchFamily="18" charset="0"/>
                <a:cs typeface="Times New Roman" pitchFamily="18" charset="0"/>
              </a:rPr>
              <a:t>Πολυπολιτισμικότητα και εκπαιδευτικός ρατσισμός</a:t>
            </a:r>
            <a:r>
              <a:rPr lang="el-GR" sz="1000" dirty="0" smtClean="0">
                <a:latin typeface="Times New Roman" pitchFamily="18" charset="0"/>
                <a:cs typeface="Times New Roman" pitchFamily="18" charset="0"/>
              </a:rPr>
              <a:t>. Αθήνα: Δίπτυχο.</a:t>
            </a:r>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Κλεφτάρας, Γ. (2009). </a:t>
            </a:r>
            <a:r>
              <a:rPr lang="el-GR" sz="1000" i="1" dirty="0" smtClean="0">
                <a:latin typeface="Times New Roman" pitchFamily="18" charset="0"/>
                <a:cs typeface="Times New Roman" pitchFamily="18" charset="0"/>
              </a:rPr>
              <a:t>Πολιτισµική και Πολυπολιτισµική Συµβουλευτική</a:t>
            </a:r>
            <a:r>
              <a:rPr lang="el-GR" sz="1000" dirty="0" smtClean="0">
                <a:latin typeface="Times New Roman" pitchFamily="18" charset="0"/>
                <a:cs typeface="Times New Roman" pitchFamily="18" charset="0"/>
              </a:rPr>
              <a:t>. Αθήνα: Ελληνικά Γράµµατα.</a:t>
            </a:r>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Κοσµίδου-Hardy, Χ. &amp; Γαλανουδάκη-Ράπτη, Α. (1996). </a:t>
            </a:r>
            <a:r>
              <a:rPr lang="el-GR" sz="1000" i="1" dirty="0" smtClean="0">
                <a:latin typeface="Times New Roman" pitchFamily="18" charset="0"/>
                <a:cs typeface="Times New Roman" pitchFamily="18" charset="0"/>
              </a:rPr>
              <a:t>Συµβουλευτική, θεωρία και πρακτική</a:t>
            </a:r>
            <a:r>
              <a:rPr lang="el-GR" sz="1000" dirty="0" smtClean="0">
                <a:latin typeface="Times New Roman" pitchFamily="18" charset="0"/>
                <a:cs typeface="Times New Roman" pitchFamily="18" charset="0"/>
              </a:rPr>
              <a:t>. Αθήνα: Ασηµάκης.</a:t>
            </a:r>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Κούτρα, Κ.  (2007).  Σημειώσεις Μαθήματος: </a:t>
            </a:r>
            <a:r>
              <a:rPr lang="el-GR" sz="1000" i="1" dirty="0" smtClean="0">
                <a:latin typeface="Times New Roman" pitchFamily="18" charset="0"/>
                <a:cs typeface="Times New Roman" pitchFamily="18" charset="0"/>
              </a:rPr>
              <a:t>Διαπολιτισμικής Κοινωνικής Εργασίας</a:t>
            </a:r>
            <a:r>
              <a:rPr lang="el-GR" sz="1000" dirty="0" smtClean="0">
                <a:latin typeface="Times New Roman" pitchFamily="18" charset="0"/>
                <a:cs typeface="Times New Roman" pitchFamily="18" charset="0"/>
              </a:rPr>
              <a:t>. Ηράκλειο</a:t>
            </a:r>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Λίποβατς, Θ. (1994). </a:t>
            </a:r>
            <a:r>
              <a:rPr lang="el-GR" sz="1000" i="1" dirty="0" smtClean="0">
                <a:latin typeface="Times New Roman" pitchFamily="18" charset="0"/>
                <a:cs typeface="Times New Roman" pitchFamily="18" charset="0"/>
              </a:rPr>
              <a:t>Η ψυχοπαθολογία του πολιτικού</a:t>
            </a:r>
            <a:r>
              <a:rPr lang="el-GR" sz="1000" dirty="0" smtClean="0">
                <a:latin typeface="Times New Roman" pitchFamily="18" charset="0"/>
                <a:cs typeface="Times New Roman" pitchFamily="18" charset="0"/>
              </a:rPr>
              <a:t>. Αθήνα: Οδυσσέας.</a:t>
            </a:r>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Παπαδημητρίου,  Ζ. (2002). </a:t>
            </a:r>
            <a:r>
              <a:rPr lang="el-GR" sz="1000" i="1" dirty="0" smtClean="0">
                <a:latin typeface="Times New Roman" pitchFamily="18" charset="0"/>
                <a:cs typeface="Times New Roman" pitchFamily="18" charset="0"/>
              </a:rPr>
              <a:t>Μεταμοντέρνα αδιέξοδα</a:t>
            </a:r>
            <a:r>
              <a:rPr lang="el-GR" sz="1000" dirty="0" smtClean="0">
                <a:latin typeface="Times New Roman" pitchFamily="18" charset="0"/>
                <a:cs typeface="Times New Roman" pitchFamily="18" charset="0"/>
              </a:rPr>
              <a:t>.  Θεσσαλονίκη: Παρατηρητής. </a:t>
            </a:r>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Τσιάκαλος, Γ. (2011). </a:t>
            </a:r>
            <a:r>
              <a:rPr lang="el-GR" sz="1000" i="1" dirty="0" smtClean="0">
                <a:latin typeface="Times New Roman" pitchFamily="18" charset="0"/>
                <a:cs typeface="Times New Roman" pitchFamily="18" charset="0"/>
              </a:rPr>
              <a:t>Οδηγός Αντιρατσιστικής Εκπαίδευσης</a:t>
            </a:r>
            <a:r>
              <a:rPr lang="el-GR" sz="1000" dirty="0" smtClean="0">
                <a:latin typeface="Times New Roman" pitchFamily="18" charset="0"/>
                <a:cs typeface="Times New Roman" pitchFamily="18" charset="0"/>
              </a:rPr>
              <a:t>. Αθήνα: Ελληνικά Γράμματα.   </a:t>
            </a:r>
            <a:endParaRPr lang="en-US" sz="1000" dirty="0" smtClean="0">
              <a:latin typeface="Times New Roman" pitchFamily="18" charset="0"/>
              <a:cs typeface="Times New Roman" pitchFamily="18" charset="0"/>
            </a:endParaRPr>
          </a:p>
          <a:p>
            <a:pPr lvl="0" algn="just">
              <a:buFont typeface="Arial" pitchFamily="34" charset="0"/>
              <a:buChar char="•"/>
            </a:pPr>
            <a:r>
              <a:rPr lang="en-GB" sz="1000" dirty="0" err="1" smtClean="0">
                <a:latin typeface="Times New Roman" pitchFamily="18" charset="0"/>
                <a:cs typeface="Times New Roman" pitchFamily="18" charset="0"/>
              </a:rPr>
              <a:t>Pbworks</a:t>
            </a:r>
            <a:r>
              <a:rPr lang="el-GR" sz="1000" dirty="0" smtClean="0">
                <a:latin typeface="Times New Roman" pitchFamily="18" charset="0"/>
                <a:cs typeface="Times New Roman" pitchFamily="18" charset="0"/>
              </a:rPr>
              <a:t> (2009). Ο νεορατσισμός. Πάρθηκε από:  </a:t>
            </a:r>
            <a:r>
              <a:rPr lang="en-GB" sz="1000" u="sng" dirty="0" smtClean="0">
                <a:latin typeface="Times New Roman" pitchFamily="18" charset="0"/>
                <a:cs typeface="Times New Roman" pitchFamily="18" charset="0"/>
                <a:hlinkClick r:id="rId3"/>
              </a:rPr>
              <a:t>http</a:t>
            </a:r>
            <a:r>
              <a:rPr lang="el-GR" sz="1000" u="sng" dirty="0" smtClean="0">
                <a:latin typeface="Times New Roman" pitchFamily="18" charset="0"/>
                <a:cs typeface="Times New Roman" pitchFamily="18" charset="0"/>
                <a:hlinkClick r:id="rId3"/>
              </a:rPr>
              <a:t>://</a:t>
            </a:r>
            <a:r>
              <a:rPr lang="en-GB" sz="1000" u="sng" dirty="0" err="1" smtClean="0">
                <a:latin typeface="Times New Roman" pitchFamily="18" charset="0"/>
                <a:cs typeface="Times New Roman" pitchFamily="18" charset="0"/>
                <a:hlinkClick r:id="rId3"/>
              </a:rPr>
              <a:t>edu</a:t>
            </a:r>
            <a:r>
              <a:rPr lang="el-GR" sz="1000" u="sng" dirty="0" smtClean="0">
                <a:latin typeface="Times New Roman" pitchFamily="18" charset="0"/>
                <a:cs typeface="Times New Roman" pitchFamily="18" charset="0"/>
                <a:hlinkClick r:id="rId3"/>
              </a:rPr>
              <a:t>09.</a:t>
            </a:r>
            <a:r>
              <a:rPr lang="en-GB" sz="1000" u="sng" dirty="0" err="1" smtClean="0">
                <a:latin typeface="Times New Roman" pitchFamily="18" charset="0"/>
                <a:cs typeface="Times New Roman" pitchFamily="18" charset="0"/>
                <a:hlinkClick r:id="rId3"/>
              </a:rPr>
              <a:t>pbworks</a:t>
            </a:r>
            <a:r>
              <a:rPr lang="el-GR" sz="1000" u="sng" dirty="0" smtClean="0">
                <a:latin typeface="Times New Roman" pitchFamily="18" charset="0"/>
                <a:cs typeface="Times New Roman" pitchFamily="18" charset="0"/>
                <a:hlinkClick r:id="rId3"/>
              </a:rPr>
              <a:t>.</a:t>
            </a:r>
            <a:r>
              <a:rPr lang="en-GB" sz="1000" u="sng" dirty="0" smtClean="0">
                <a:latin typeface="Times New Roman" pitchFamily="18" charset="0"/>
                <a:cs typeface="Times New Roman" pitchFamily="18" charset="0"/>
                <a:hlinkClick r:id="rId3"/>
              </a:rPr>
              <a:t>com</a:t>
            </a:r>
            <a:r>
              <a:rPr lang="el-GR" sz="1000" u="sng" dirty="0" smtClean="0">
                <a:latin typeface="Times New Roman" pitchFamily="18" charset="0"/>
                <a:cs typeface="Times New Roman" pitchFamily="18" charset="0"/>
                <a:hlinkClick r:id="rId3"/>
              </a:rPr>
              <a:t>/</a:t>
            </a:r>
            <a:r>
              <a:rPr lang="en-GB" sz="1000" u="sng" dirty="0" smtClean="0">
                <a:latin typeface="Times New Roman" pitchFamily="18" charset="0"/>
                <a:cs typeface="Times New Roman" pitchFamily="18" charset="0"/>
                <a:hlinkClick r:id="rId3"/>
              </a:rPr>
              <a:t>w</a:t>
            </a:r>
            <a:r>
              <a:rPr lang="el-GR" sz="1000" u="sng" dirty="0" smtClean="0">
                <a:latin typeface="Times New Roman" pitchFamily="18" charset="0"/>
                <a:cs typeface="Times New Roman" pitchFamily="18" charset="0"/>
                <a:hlinkClick r:id="rId3"/>
              </a:rPr>
              <a:t>/</a:t>
            </a:r>
            <a:r>
              <a:rPr lang="en-GB" sz="1000" u="sng" dirty="0" smtClean="0">
                <a:latin typeface="Times New Roman" pitchFamily="18" charset="0"/>
                <a:cs typeface="Times New Roman" pitchFamily="18" charset="0"/>
                <a:hlinkClick r:id="rId3"/>
              </a:rPr>
              <a:t>page</a:t>
            </a:r>
            <a:r>
              <a:rPr lang="el-GR" sz="1000" u="sng" dirty="0" smtClean="0">
                <a:latin typeface="Times New Roman" pitchFamily="18" charset="0"/>
                <a:cs typeface="Times New Roman" pitchFamily="18" charset="0"/>
                <a:hlinkClick r:id="rId3"/>
              </a:rPr>
              <a:t>/11521943/%</a:t>
            </a:r>
            <a:r>
              <a:rPr lang="en-GB" sz="1000" u="sng" dirty="0" smtClean="0">
                <a:latin typeface="Times New Roman" pitchFamily="18" charset="0"/>
                <a:cs typeface="Times New Roman" pitchFamily="18" charset="0"/>
                <a:hlinkClick r:id="rId3"/>
              </a:rPr>
              <a:t>CE</a:t>
            </a:r>
            <a:r>
              <a:rPr lang="el-GR" sz="1000" u="sng" dirty="0" smtClean="0">
                <a:latin typeface="Times New Roman" pitchFamily="18" charset="0"/>
                <a:cs typeface="Times New Roman" pitchFamily="18" charset="0"/>
                <a:hlinkClick r:id="rId3"/>
              </a:rPr>
              <a:t>%9</a:t>
            </a:r>
            <a:r>
              <a:rPr lang="en-GB" sz="1000" u="sng" dirty="0" smtClean="0">
                <a:latin typeface="Times New Roman" pitchFamily="18" charset="0"/>
                <a:cs typeface="Times New Roman" pitchFamily="18" charset="0"/>
                <a:hlinkClick r:id="rId3"/>
              </a:rPr>
              <a:t>D</a:t>
            </a:r>
            <a:r>
              <a:rPr lang="el-GR" sz="1000" u="sng" dirty="0" smtClean="0">
                <a:latin typeface="Times New Roman" pitchFamily="18" charset="0"/>
                <a:cs typeface="Times New Roman" pitchFamily="18" charset="0"/>
                <a:hlinkClick r:id="rId3"/>
              </a:rPr>
              <a:t>%</a:t>
            </a:r>
            <a:r>
              <a:rPr lang="en-GB" sz="1000" u="sng" dirty="0" smtClean="0">
                <a:latin typeface="Times New Roman" pitchFamily="18" charset="0"/>
                <a:cs typeface="Times New Roman" pitchFamily="18" charset="0"/>
                <a:hlinkClick r:id="rId3"/>
              </a:rPr>
              <a:t>CE</a:t>
            </a:r>
            <a:r>
              <a:rPr lang="el-GR" sz="1000" u="sng" dirty="0" smtClean="0">
                <a:latin typeface="Times New Roman" pitchFamily="18" charset="0"/>
                <a:cs typeface="Times New Roman" pitchFamily="18" charset="0"/>
                <a:hlinkClick r:id="rId3"/>
              </a:rPr>
              <a:t>%</a:t>
            </a:r>
            <a:r>
              <a:rPr lang="en-GB" sz="1000" u="sng" dirty="0" smtClean="0">
                <a:latin typeface="Times New Roman" pitchFamily="18" charset="0"/>
                <a:cs typeface="Times New Roman" pitchFamily="18" charset="0"/>
                <a:hlinkClick r:id="rId3"/>
              </a:rPr>
              <a:t>B</a:t>
            </a:r>
            <a:r>
              <a:rPr lang="el-GR" sz="1000" u="sng" dirty="0" smtClean="0">
                <a:latin typeface="Times New Roman" pitchFamily="18" charset="0"/>
                <a:cs typeface="Times New Roman" pitchFamily="18" charset="0"/>
                <a:hlinkClick r:id="rId3"/>
              </a:rPr>
              <a:t>5%</a:t>
            </a:r>
            <a:r>
              <a:rPr lang="en-GB" sz="1000" u="sng" dirty="0" smtClean="0">
                <a:latin typeface="Times New Roman" pitchFamily="18" charset="0"/>
                <a:cs typeface="Times New Roman" pitchFamily="18" charset="0"/>
                <a:hlinkClick r:id="rId3"/>
              </a:rPr>
              <a:t>CE</a:t>
            </a:r>
            <a:r>
              <a:rPr lang="el-GR" sz="1000" u="sng" dirty="0" smtClean="0">
                <a:latin typeface="Times New Roman" pitchFamily="18" charset="0"/>
                <a:cs typeface="Times New Roman" pitchFamily="18" charset="0"/>
                <a:hlinkClick r:id="rId3"/>
              </a:rPr>
              <a:t>%</a:t>
            </a:r>
            <a:r>
              <a:rPr lang="en-GB" sz="1000" u="sng" dirty="0" smtClean="0">
                <a:latin typeface="Times New Roman" pitchFamily="18" charset="0"/>
                <a:cs typeface="Times New Roman" pitchFamily="18" charset="0"/>
                <a:hlinkClick r:id="rId3"/>
              </a:rPr>
              <a:t>BF</a:t>
            </a:r>
            <a:r>
              <a:rPr lang="el-GR" sz="1000" u="sng" dirty="0" smtClean="0">
                <a:latin typeface="Times New Roman" pitchFamily="18" charset="0"/>
                <a:cs typeface="Times New Roman" pitchFamily="18" charset="0"/>
                <a:hlinkClick r:id="rId3"/>
              </a:rPr>
              <a:t>%</a:t>
            </a:r>
            <a:r>
              <a:rPr lang="en-GB" sz="1000" u="sng" dirty="0" smtClean="0">
                <a:latin typeface="Times New Roman" pitchFamily="18" charset="0"/>
                <a:cs typeface="Times New Roman" pitchFamily="18" charset="0"/>
                <a:hlinkClick r:id="rId3"/>
              </a:rPr>
              <a:t>CF</a:t>
            </a:r>
            <a:r>
              <a:rPr lang="el-GR" sz="1000" u="sng" dirty="0" smtClean="0">
                <a:latin typeface="Times New Roman" pitchFamily="18" charset="0"/>
                <a:cs typeface="Times New Roman" pitchFamily="18" charset="0"/>
                <a:hlinkClick r:id="rId3"/>
              </a:rPr>
              <a:t>%81%</a:t>
            </a:r>
            <a:r>
              <a:rPr lang="en-GB" sz="1000" u="sng" dirty="0" smtClean="0">
                <a:latin typeface="Times New Roman" pitchFamily="18" charset="0"/>
                <a:cs typeface="Times New Roman" pitchFamily="18" charset="0"/>
                <a:hlinkClick r:id="rId3"/>
              </a:rPr>
              <a:t>CE</a:t>
            </a:r>
            <a:r>
              <a:rPr lang="el-GR" sz="1000" u="sng" dirty="0" smtClean="0">
                <a:latin typeface="Times New Roman" pitchFamily="18" charset="0"/>
                <a:cs typeface="Times New Roman" pitchFamily="18" charset="0"/>
                <a:hlinkClick r:id="rId3"/>
              </a:rPr>
              <a:t>%</a:t>
            </a:r>
            <a:r>
              <a:rPr lang="en-GB" sz="1000" u="sng" dirty="0" smtClean="0">
                <a:latin typeface="Times New Roman" pitchFamily="18" charset="0"/>
                <a:cs typeface="Times New Roman" pitchFamily="18" charset="0"/>
                <a:hlinkClick r:id="rId3"/>
              </a:rPr>
              <a:t>B</a:t>
            </a:r>
            <a:r>
              <a:rPr lang="el-GR" sz="1000" u="sng" dirty="0" smtClean="0">
                <a:latin typeface="Times New Roman" pitchFamily="18" charset="0"/>
                <a:cs typeface="Times New Roman" pitchFamily="18" charset="0"/>
                <a:hlinkClick r:id="rId3"/>
              </a:rPr>
              <a:t>1%</a:t>
            </a:r>
            <a:r>
              <a:rPr lang="en-GB" sz="1000" u="sng" dirty="0" smtClean="0">
                <a:latin typeface="Times New Roman" pitchFamily="18" charset="0"/>
                <a:cs typeface="Times New Roman" pitchFamily="18" charset="0"/>
                <a:hlinkClick r:id="rId3"/>
              </a:rPr>
              <a:t>CF</a:t>
            </a:r>
            <a:r>
              <a:rPr lang="el-GR" sz="1000" u="sng" dirty="0" smtClean="0">
                <a:latin typeface="Times New Roman" pitchFamily="18" charset="0"/>
                <a:cs typeface="Times New Roman" pitchFamily="18" charset="0"/>
                <a:hlinkClick r:id="rId3"/>
              </a:rPr>
              <a:t>%84%</a:t>
            </a:r>
            <a:r>
              <a:rPr lang="en-GB" sz="1000" u="sng" dirty="0" smtClean="0">
                <a:latin typeface="Times New Roman" pitchFamily="18" charset="0"/>
                <a:cs typeface="Times New Roman" pitchFamily="18" charset="0"/>
                <a:hlinkClick r:id="rId3"/>
              </a:rPr>
              <a:t>CF</a:t>
            </a:r>
            <a:r>
              <a:rPr lang="el-GR" sz="1000" u="sng" dirty="0" smtClean="0">
                <a:latin typeface="Times New Roman" pitchFamily="18" charset="0"/>
                <a:cs typeface="Times New Roman" pitchFamily="18" charset="0"/>
                <a:hlinkClick r:id="rId3"/>
              </a:rPr>
              <a:t>%83%</a:t>
            </a:r>
            <a:r>
              <a:rPr lang="en-GB" sz="1000" u="sng" dirty="0" smtClean="0">
                <a:latin typeface="Times New Roman" pitchFamily="18" charset="0"/>
                <a:cs typeface="Times New Roman" pitchFamily="18" charset="0"/>
                <a:hlinkClick r:id="rId3"/>
              </a:rPr>
              <a:t>CE</a:t>
            </a:r>
            <a:r>
              <a:rPr lang="el-GR" sz="1000" u="sng" dirty="0" smtClean="0">
                <a:latin typeface="Times New Roman" pitchFamily="18" charset="0"/>
                <a:cs typeface="Times New Roman" pitchFamily="18" charset="0"/>
                <a:hlinkClick r:id="rId3"/>
              </a:rPr>
              <a:t>%</a:t>
            </a:r>
            <a:r>
              <a:rPr lang="en-GB" sz="1000" u="sng" dirty="0" smtClean="0">
                <a:latin typeface="Times New Roman" pitchFamily="18" charset="0"/>
                <a:cs typeface="Times New Roman" pitchFamily="18" charset="0"/>
                <a:hlinkClick r:id="rId3"/>
              </a:rPr>
              <a:t>B</a:t>
            </a:r>
            <a:r>
              <a:rPr lang="el-GR" sz="1000" u="sng" dirty="0" smtClean="0">
                <a:latin typeface="Times New Roman" pitchFamily="18" charset="0"/>
                <a:cs typeface="Times New Roman" pitchFamily="18" charset="0"/>
                <a:hlinkClick r:id="rId3"/>
              </a:rPr>
              <a:t>9%</a:t>
            </a:r>
            <a:r>
              <a:rPr lang="en-GB" sz="1000" u="sng" dirty="0" smtClean="0">
                <a:latin typeface="Times New Roman" pitchFamily="18" charset="0"/>
                <a:cs typeface="Times New Roman" pitchFamily="18" charset="0"/>
                <a:hlinkClick r:id="rId3"/>
              </a:rPr>
              <a:t>CF</a:t>
            </a:r>
            <a:r>
              <a:rPr lang="el-GR" sz="1000" u="sng" dirty="0" smtClean="0">
                <a:latin typeface="Times New Roman" pitchFamily="18" charset="0"/>
                <a:cs typeface="Times New Roman" pitchFamily="18" charset="0"/>
                <a:hlinkClick r:id="rId3"/>
              </a:rPr>
              <a:t>%83%</a:t>
            </a:r>
            <a:r>
              <a:rPr lang="en-GB" sz="1000" u="sng" dirty="0" smtClean="0">
                <a:latin typeface="Times New Roman" pitchFamily="18" charset="0"/>
                <a:cs typeface="Times New Roman" pitchFamily="18" charset="0"/>
                <a:hlinkClick r:id="rId3"/>
              </a:rPr>
              <a:t>CE</a:t>
            </a:r>
            <a:r>
              <a:rPr lang="el-GR" sz="1000" u="sng" dirty="0" smtClean="0">
                <a:latin typeface="Times New Roman" pitchFamily="18" charset="0"/>
                <a:cs typeface="Times New Roman" pitchFamily="18" charset="0"/>
                <a:hlinkClick r:id="rId3"/>
              </a:rPr>
              <a:t>%</a:t>
            </a:r>
            <a:r>
              <a:rPr lang="en-GB" sz="1000" u="sng" dirty="0" smtClean="0">
                <a:latin typeface="Times New Roman" pitchFamily="18" charset="0"/>
                <a:cs typeface="Times New Roman" pitchFamily="18" charset="0"/>
                <a:hlinkClick r:id="rId3"/>
              </a:rPr>
              <a:t>BC</a:t>
            </a:r>
            <a:r>
              <a:rPr lang="el-GR" sz="1000" u="sng" dirty="0" smtClean="0">
                <a:latin typeface="Times New Roman" pitchFamily="18" charset="0"/>
                <a:cs typeface="Times New Roman" pitchFamily="18" charset="0"/>
                <a:hlinkClick r:id="rId3"/>
              </a:rPr>
              <a:t>%</a:t>
            </a:r>
            <a:r>
              <a:rPr lang="en-GB" sz="1000" u="sng" dirty="0" smtClean="0">
                <a:latin typeface="Times New Roman" pitchFamily="18" charset="0"/>
                <a:cs typeface="Times New Roman" pitchFamily="18" charset="0"/>
                <a:hlinkClick r:id="rId3"/>
              </a:rPr>
              <a:t>CF</a:t>
            </a:r>
            <a:r>
              <a:rPr lang="el-GR" sz="1000" u="sng" dirty="0" smtClean="0">
                <a:latin typeface="Times New Roman" pitchFamily="18" charset="0"/>
                <a:cs typeface="Times New Roman" pitchFamily="18" charset="0"/>
                <a:hlinkClick r:id="rId3"/>
              </a:rPr>
              <a:t>%8</a:t>
            </a:r>
            <a:r>
              <a:rPr lang="en-GB" sz="1000" u="sng" dirty="0" smtClean="0">
                <a:latin typeface="Times New Roman" pitchFamily="18" charset="0"/>
                <a:cs typeface="Times New Roman" pitchFamily="18" charset="0"/>
                <a:hlinkClick r:id="rId3"/>
              </a:rPr>
              <a:t>C</a:t>
            </a:r>
            <a:r>
              <a:rPr lang="el-GR" sz="1000" u="sng" dirty="0" smtClean="0">
                <a:latin typeface="Times New Roman" pitchFamily="18" charset="0"/>
                <a:cs typeface="Times New Roman" pitchFamily="18" charset="0"/>
                <a:hlinkClick r:id="rId3"/>
              </a:rPr>
              <a:t>%</a:t>
            </a:r>
            <a:r>
              <a:rPr lang="en-GB" sz="1000" u="sng" dirty="0" smtClean="0">
                <a:latin typeface="Times New Roman" pitchFamily="18" charset="0"/>
                <a:cs typeface="Times New Roman" pitchFamily="18" charset="0"/>
                <a:hlinkClick r:id="rId3"/>
              </a:rPr>
              <a:t>CF</a:t>
            </a:r>
            <a:r>
              <a:rPr lang="el-GR" sz="1000" u="sng" dirty="0" smtClean="0">
                <a:latin typeface="Times New Roman" pitchFamily="18" charset="0"/>
                <a:cs typeface="Times New Roman" pitchFamily="18" charset="0"/>
                <a:hlinkClick r:id="rId3"/>
              </a:rPr>
              <a:t>%82%20-%20%</a:t>
            </a:r>
            <a:r>
              <a:rPr lang="en-GB" sz="1000" u="sng" dirty="0" smtClean="0">
                <a:latin typeface="Times New Roman" pitchFamily="18" charset="0"/>
                <a:cs typeface="Times New Roman" pitchFamily="18" charset="0"/>
                <a:hlinkClick r:id="rId3"/>
              </a:rPr>
              <a:t>CE</a:t>
            </a:r>
            <a:r>
              <a:rPr lang="el-GR" sz="1000" u="sng" dirty="0" smtClean="0">
                <a:latin typeface="Times New Roman" pitchFamily="18" charset="0"/>
                <a:cs typeface="Times New Roman" pitchFamily="18" charset="0"/>
                <a:hlinkClick r:id="rId3"/>
              </a:rPr>
              <a:t>%9</a:t>
            </a:r>
            <a:r>
              <a:rPr lang="en-GB" sz="1000" u="sng" dirty="0" smtClean="0">
                <a:latin typeface="Times New Roman" pitchFamily="18" charset="0"/>
                <a:cs typeface="Times New Roman" pitchFamily="18" charset="0"/>
                <a:hlinkClick r:id="rId3"/>
              </a:rPr>
              <a:t>E</a:t>
            </a:r>
            <a:r>
              <a:rPr lang="el-GR" sz="1000" u="sng" dirty="0" smtClean="0">
                <a:latin typeface="Times New Roman" pitchFamily="18" charset="0"/>
                <a:cs typeface="Times New Roman" pitchFamily="18" charset="0"/>
                <a:hlinkClick r:id="rId3"/>
              </a:rPr>
              <a:t>%</a:t>
            </a:r>
            <a:r>
              <a:rPr lang="en-GB" sz="1000" u="sng" dirty="0" smtClean="0">
                <a:latin typeface="Times New Roman" pitchFamily="18" charset="0"/>
                <a:cs typeface="Times New Roman" pitchFamily="18" charset="0"/>
                <a:hlinkClick r:id="rId3"/>
              </a:rPr>
              <a:t>CE</a:t>
            </a:r>
            <a:r>
              <a:rPr lang="el-GR" sz="1000" u="sng" dirty="0" smtClean="0">
                <a:latin typeface="Times New Roman" pitchFamily="18" charset="0"/>
                <a:cs typeface="Times New Roman" pitchFamily="18" charset="0"/>
                <a:hlinkClick r:id="rId3"/>
              </a:rPr>
              <a:t>%</a:t>
            </a:r>
            <a:r>
              <a:rPr lang="en-GB" sz="1000" u="sng" dirty="0" smtClean="0">
                <a:latin typeface="Times New Roman" pitchFamily="18" charset="0"/>
                <a:cs typeface="Times New Roman" pitchFamily="18" charset="0"/>
                <a:hlinkClick r:id="rId3"/>
              </a:rPr>
              <a:t>B</a:t>
            </a:r>
            <a:r>
              <a:rPr lang="el-GR" sz="1000" u="sng" dirty="0" smtClean="0">
                <a:latin typeface="Times New Roman" pitchFamily="18" charset="0"/>
                <a:cs typeface="Times New Roman" pitchFamily="18" charset="0"/>
                <a:hlinkClick r:id="rId3"/>
              </a:rPr>
              <a:t>5%</a:t>
            </a:r>
            <a:r>
              <a:rPr lang="en-GB" sz="1000" u="sng" dirty="0" smtClean="0">
                <a:latin typeface="Times New Roman" pitchFamily="18" charset="0"/>
                <a:cs typeface="Times New Roman" pitchFamily="18" charset="0"/>
                <a:hlinkClick r:id="rId3"/>
              </a:rPr>
              <a:t>CE</a:t>
            </a:r>
            <a:r>
              <a:rPr lang="el-GR" sz="1000" u="sng" dirty="0" smtClean="0">
                <a:latin typeface="Times New Roman" pitchFamily="18" charset="0"/>
                <a:cs typeface="Times New Roman" pitchFamily="18" charset="0"/>
                <a:hlinkClick r:id="rId3"/>
              </a:rPr>
              <a:t>%</a:t>
            </a:r>
            <a:r>
              <a:rPr lang="en-GB" sz="1000" u="sng" dirty="0" smtClean="0">
                <a:latin typeface="Times New Roman" pitchFamily="18" charset="0"/>
                <a:cs typeface="Times New Roman" pitchFamily="18" charset="0"/>
                <a:hlinkClick r:id="rId3"/>
              </a:rPr>
              <a:t>BD</a:t>
            </a:r>
            <a:r>
              <a:rPr lang="el-GR" sz="1000" u="sng" dirty="0" smtClean="0">
                <a:latin typeface="Times New Roman" pitchFamily="18" charset="0"/>
                <a:cs typeface="Times New Roman" pitchFamily="18" charset="0"/>
                <a:hlinkClick r:id="rId3"/>
              </a:rPr>
              <a:t>%</a:t>
            </a:r>
            <a:r>
              <a:rPr lang="en-GB" sz="1000" u="sng" dirty="0" smtClean="0">
                <a:latin typeface="Times New Roman" pitchFamily="18" charset="0"/>
                <a:cs typeface="Times New Roman" pitchFamily="18" charset="0"/>
                <a:hlinkClick r:id="rId3"/>
              </a:rPr>
              <a:t>CE</a:t>
            </a:r>
            <a:r>
              <a:rPr lang="el-GR" sz="1000" u="sng" dirty="0" smtClean="0">
                <a:latin typeface="Times New Roman" pitchFamily="18" charset="0"/>
                <a:cs typeface="Times New Roman" pitchFamily="18" charset="0"/>
                <a:hlinkClick r:id="rId3"/>
              </a:rPr>
              <a:t>%</a:t>
            </a:r>
            <a:r>
              <a:rPr lang="en-GB" sz="1000" u="sng" dirty="0" smtClean="0">
                <a:latin typeface="Times New Roman" pitchFamily="18" charset="0"/>
                <a:cs typeface="Times New Roman" pitchFamily="18" charset="0"/>
                <a:hlinkClick r:id="rId3"/>
              </a:rPr>
              <a:t>BF</a:t>
            </a:r>
            <a:r>
              <a:rPr lang="el-GR" sz="1000" u="sng" dirty="0" smtClean="0">
                <a:latin typeface="Times New Roman" pitchFamily="18" charset="0"/>
                <a:cs typeface="Times New Roman" pitchFamily="18" charset="0"/>
                <a:hlinkClick r:id="rId3"/>
              </a:rPr>
              <a:t>%</a:t>
            </a:r>
            <a:r>
              <a:rPr lang="en-GB" sz="1000" u="sng" dirty="0" smtClean="0">
                <a:latin typeface="Times New Roman" pitchFamily="18" charset="0"/>
                <a:cs typeface="Times New Roman" pitchFamily="18" charset="0"/>
                <a:hlinkClick r:id="rId3"/>
              </a:rPr>
              <a:t>CF</a:t>
            </a:r>
            <a:r>
              <a:rPr lang="el-GR" sz="1000" u="sng" dirty="0" smtClean="0">
                <a:latin typeface="Times New Roman" pitchFamily="18" charset="0"/>
                <a:cs typeface="Times New Roman" pitchFamily="18" charset="0"/>
                <a:hlinkClick r:id="rId3"/>
              </a:rPr>
              <a:t>%86%</a:t>
            </a:r>
            <a:r>
              <a:rPr lang="en-GB" sz="1000" u="sng" dirty="0" smtClean="0">
                <a:latin typeface="Times New Roman" pitchFamily="18" charset="0"/>
                <a:cs typeface="Times New Roman" pitchFamily="18" charset="0"/>
                <a:hlinkClick r:id="rId3"/>
              </a:rPr>
              <a:t>CE</a:t>
            </a:r>
            <a:r>
              <a:rPr lang="el-GR" sz="1000" u="sng" dirty="0" smtClean="0">
                <a:latin typeface="Times New Roman" pitchFamily="18" charset="0"/>
                <a:cs typeface="Times New Roman" pitchFamily="18" charset="0"/>
                <a:hlinkClick r:id="rId3"/>
              </a:rPr>
              <a:t>%</a:t>
            </a:r>
            <a:r>
              <a:rPr lang="en-GB" sz="1000" u="sng" dirty="0" smtClean="0">
                <a:latin typeface="Times New Roman" pitchFamily="18" charset="0"/>
                <a:cs typeface="Times New Roman" pitchFamily="18" charset="0"/>
                <a:hlinkClick r:id="rId3"/>
              </a:rPr>
              <a:t>BF</a:t>
            </a:r>
            <a:r>
              <a:rPr lang="el-GR" sz="1000" u="sng" dirty="0" smtClean="0">
                <a:latin typeface="Times New Roman" pitchFamily="18" charset="0"/>
                <a:cs typeface="Times New Roman" pitchFamily="18" charset="0"/>
                <a:hlinkClick r:id="rId3"/>
              </a:rPr>
              <a:t>%</a:t>
            </a:r>
            <a:r>
              <a:rPr lang="en-GB" sz="1000" u="sng" dirty="0" smtClean="0">
                <a:latin typeface="Times New Roman" pitchFamily="18" charset="0"/>
                <a:cs typeface="Times New Roman" pitchFamily="18" charset="0"/>
                <a:hlinkClick r:id="rId3"/>
              </a:rPr>
              <a:t>CE</a:t>
            </a:r>
            <a:r>
              <a:rPr lang="el-GR" sz="1000" u="sng" dirty="0" smtClean="0">
                <a:latin typeface="Times New Roman" pitchFamily="18" charset="0"/>
                <a:cs typeface="Times New Roman" pitchFamily="18" charset="0"/>
                <a:hlinkClick r:id="rId3"/>
              </a:rPr>
              <a:t>%</a:t>
            </a:r>
            <a:r>
              <a:rPr lang="en-GB" sz="1000" u="sng" dirty="0" smtClean="0">
                <a:latin typeface="Times New Roman" pitchFamily="18" charset="0"/>
                <a:cs typeface="Times New Roman" pitchFamily="18" charset="0"/>
                <a:hlinkClick r:id="rId3"/>
              </a:rPr>
              <a:t>B</a:t>
            </a:r>
            <a:r>
              <a:rPr lang="el-GR" sz="1000" u="sng" dirty="0" smtClean="0">
                <a:latin typeface="Times New Roman" pitchFamily="18" charset="0"/>
                <a:cs typeface="Times New Roman" pitchFamily="18" charset="0"/>
                <a:hlinkClick r:id="rId3"/>
              </a:rPr>
              <a:t>2%</a:t>
            </a:r>
            <a:r>
              <a:rPr lang="en-GB" sz="1000" u="sng" dirty="0" smtClean="0">
                <a:latin typeface="Times New Roman" pitchFamily="18" charset="0"/>
                <a:cs typeface="Times New Roman" pitchFamily="18" charset="0"/>
                <a:hlinkClick r:id="rId3"/>
              </a:rPr>
              <a:t>CE</a:t>
            </a:r>
            <a:r>
              <a:rPr lang="el-GR" sz="1000" u="sng" dirty="0" smtClean="0">
                <a:latin typeface="Times New Roman" pitchFamily="18" charset="0"/>
                <a:cs typeface="Times New Roman" pitchFamily="18" charset="0"/>
                <a:hlinkClick r:id="rId3"/>
              </a:rPr>
              <a:t>%</a:t>
            </a:r>
            <a:r>
              <a:rPr lang="en-GB" sz="1000" u="sng" dirty="0" smtClean="0">
                <a:latin typeface="Times New Roman" pitchFamily="18" charset="0"/>
                <a:cs typeface="Times New Roman" pitchFamily="18" charset="0"/>
                <a:hlinkClick r:id="rId3"/>
              </a:rPr>
              <a:t>AF</a:t>
            </a:r>
            <a:r>
              <a:rPr lang="el-GR" sz="1000" u="sng" dirty="0" smtClean="0">
                <a:latin typeface="Times New Roman" pitchFamily="18" charset="0"/>
                <a:cs typeface="Times New Roman" pitchFamily="18" charset="0"/>
                <a:hlinkClick r:id="rId3"/>
              </a:rPr>
              <a:t>%</a:t>
            </a:r>
            <a:r>
              <a:rPr lang="en-GB" sz="1000" u="sng" dirty="0" smtClean="0">
                <a:latin typeface="Times New Roman" pitchFamily="18" charset="0"/>
                <a:cs typeface="Times New Roman" pitchFamily="18" charset="0"/>
                <a:hlinkClick r:id="rId3"/>
              </a:rPr>
              <a:t>CE</a:t>
            </a:r>
            <a:r>
              <a:rPr lang="el-GR" sz="1000" u="sng" dirty="0" smtClean="0">
                <a:latin typeface="Times New Roman" pitchFamily="18" charset="0"/>
                <a:cs typeface="Times New Roman" pitchFamily="18" charset="0"/>
                <a:hlinkClick r:id="rId3"/>
              </a:rPr>
              <a:t>%</a:t>
            </a:r>
            <a:r>
              <a:rPr lang="en-GB" sz="1000" u="sng" dirty="0" smtClean="0">
                <a:latin typeface="Times New Roman" pitchFamily="18" charset="0"/>
                <a:cs typeface="Times New Roman" pitchFamily="18" charset="0"/>
                <a:hlinkClick r:id="rId3"/>
              </a:rPr>
              <a:t>B</a:t>
            </a:r>
            <a:r>
              <a:rPr lang="el-GR" sz="1000" u="sng" dirty="0" smtClean="0">
                <a:latin typeface="Times New Roman" pitchFamily="18" charset="0"/>
                <a:cs typeface="Times New Roman" pitchFamily="18" charset="0"/>
                <a:hlinkClick r:id="rId3"/>
              </a:rPr>
              <a:t>1#Ξενοφοβία</a:t>
            </a:r>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Φιλολογική αναζήτηση (2012). Ρατσισμός-αίτια-συνέπιες. Πάρθηκε από:  </a:t>
            </a:r>
            <a:r>
              <a:rPr lang="en-US" sz="1000" u="sng" dirty="0" smtClean="0">
                <a:latin typeface="Times New Roman" pitchFamily="18" charset="0"/>
                <a:cs typeface="Times New Roman" pitchFamily="18" charset="0"/>
                <a:hlinkClick r:id="rId4"/>
              </a:rPr>
              <a:t>http</a:t>
            </a:r>
            <a:r>
              <a:rPr lang="el-GR" sz="1000" u="sng" dirty="0" smtClean="0">
                <a:latin typeface="Times New Roman" pitchFamily="18" charset="0"/>
                <a:cs typeface="Times New Roman" pitchFamily="18" charset="0"/>
                <a:hlinkClick r:id="rId4"/>
              </a:rPr>
              <a:t>://</a:t>
            </a:r>
            <a:r>
              <a:rPr lang="en-US" sz="1000" u="sng" dirty="0" err="1" smtClean="0">
                <a:latin typeface="Times New Roman" pitchFamily="18" charset="0"/>
                <a:cs typeface="Times New Roman" pitchFamily="18" charset="0"/>
                <a:hlinkClick r:id="rId4"/>
              </a:rPr>
              <a:t>tassos</a:t>
            </a:r>
            <a:r>
              <a:rPr lang="el-GR" sz="1000" u="sng" dirty="0" smtClean="0">
                <a:latin typeface="Times New Roman" pitchFamily="18" charset="0"/>
                <a:cs typeface="Times New Roman" pitchFamily="18" charset="0"/>
                <a:hlinkClick r:id="rId4"/>
              </a:rPr>
              <a:t>-</a:t>
            </a:r>
            <a:r>
              <a:rPr lang="en-US" sz="1000" u="sng" dirty="0" err="1" smtClean="0">
                <a:latin typeface="Times New Roman" pitchFamily="18" charset="0"/>
                <a:cs typeface="Times New Roman" pitchFamily="18" charset="0"/>
                <a:hlinkClick r:id="rId4"/>
              </a:rPr>
              <a:t>filologos</a:t>
            </a:r>
            <a:r>
              <a:rPr lang="el-GR" sz="1000" u="sng" dirty="0" smtClean="0">
                <a:latin typeface="Times New Roman" pitchFamily="18" charset="0"/>
                <a:cs typeface="Times New Roman" pitchFamily="18" charset="0"/>
                <a:hlinkClick r:id="rId4"/>
              </a:rPr>
              <a:t>.</a:t>
            </a:r>
            <a:r>
              <a:rPr lang="en-US" sz="1000" u="sng" dirty="0" err="1" smtClean="0">
                <a:latin typeface="Times New Roman" pitchFamily="18" charset="0"/>
                <a:cs typeface="Times New Roman" pitchFamily="18" charset="0"/>
                <a:hlinkClick r:id="rId4"/>
              </a:rPr>
              <a:t>blogspot</a:t>
            </a:r>
            <a:r>
              <a:rPr lang="el-GR" sz="1000" u="sng" dirty="0" smtClean="0">
                <a:latin typeface="Times New Roman" pitchFamily="18" charset="0"/>
                <a:cs typeface="Times New Roman" pitchFamily="18" charset="0"/>
                <a:hlinkClick r:id="rId4"/>
              </a:rPr>
              <a:t>.</a:t>
            </a:r>
            <a:r>
              <a:rPr lang="en-US" sz="1000" u="sng" dirty="0" smtClean="0">
                <a:latin typeface="Times New Roman" pitchFamily="18" charset="0"/>
                <a:cs typeface="Times New Roman" pitchFamily="18" charset="0"/>
                <a:hlinkClick r:id="rId4"/>
              </a:rPr>
              <a:t>com</a:t>
            </a:r>
            <a:r>
              <a:rPr lang="el-GR" sz="1000" u="sng" dirty="0" smtClean="0">
                <a:latin typeface="Times New Roman" pitchFamily="18" charset="0"/>
                <a:cs typeface="Times New Roman" pitchFamily="18" charset="0"/>
                <a:hlinkClick r:id="rId4"/>
              </a:rPr>
              <a:t>/2012/11/</a:t>
            </a:r>
            <a:r>
              <a:rPr lang="en-US" sz="1000" u="sng" dirty="0" smtClean="0">
                <a:latin typeface="Times New Roman" pitchFamily="18" charset="0"/>
                <a:cs typeface="Times New Roman" pitchFamily="18" charset="0"/>
                <a:hlinkClick r:id="rId4"/>
              </a:rPr>
              <a:t>blog</a:t>
            </a:r>
            <a:r>
              <a:rPr lang="el-GR" sz="1000" u="sng" dirty="0" smtClean="0">
                <a:latin typeface="Times New Roman" pitchFamily="18" charset="0"/>
                <a:cs typeface="Times New Roman" pitchFamily="18" charset="0"/>
                <a:hlinkClick r:id="rId4"/>
              </a:rPr>
              <a:t>-</a:t>
            </a:r>
            <a:r>
              <a:rPr lang="en-US" sz="1000" u="sng" dirty="0" smtClean="0">
                <a:latin typeface="Times New Roman" pitchFamily="18" charset="0"/>
                <a:cs typeface="Times New Roman" pitchFamily="18" charset="0"/>
                <a:hlinkClick r:id="rId4"/>
              </a:rPr>
              <a:t>post</a:t>
            </a:r>
            <a:r>
              <a:rPr lang="el-GR" sz="1000" u="sng" dirty="0" smtClean="0">
                <a:latin typeface="Times New Roman" pitchFamily="18" charset="0"/>
                <a:cs typeface="Times New Roman" pitchFamily="18" charset="0"/>
                <a:hlinkClick r:id="rId4"/>
              </a:rPr>
              <a:t>_9414.</a:t>
            </a:r>
            <a:r>
              <a:rPr lang="en-US" sz="1000" u="sng" dirty="0" smtClean="0">
                <a:latin typeface="Times New Roman" pitchFamily="18" charset="0"/>
                <a:cs typeface="Times New Roman" pitchFamily="18" charset="0"/>
                <a:hlinkClick r:id="rId4"/>
              </a:rPr>
              <a:t>html</a:t>
            </a:r>
            <a:r>
              <a:rPr lang="el-GR" sz="1000" u="sng" dirty="0" smtClean="0">
                <a:latin typeface="Times New Roman" pitchFamily="18" charset="0"/>
                <a:cs typeface="Times New Roman" pitchFamily="18" charset="0"/>
              </a:rPr>
              <a:t> [Ημερομηνία πρόσβασης 20/01/2014].</a:t>
            </a:r>
            <a:endParaRPr lang="en-US" sz="1000" dirty="0" smtClean="0">
              <a:latin typeface="Times New Roman" pitchFamily="18" charset="0"/>
              <a:cs typeface="Times New Roman" pitchFamily="18" charset="0"/>
            </a:endParaRPr>
          </a:p>
          <a:p>
            <a:pPr lvl="0" algn="just">
              <a:buFont typeface="Arial" pitchFamily="34" charset="0"/>
              <a:buChar char="•"/>
            </a:pPr>
            <a:r>
              <a:rPr lang="en-GB" sz="1000" dirty="0" err="1" smtClean="0">
                <a:latin typeface="Times New Roman" pitchFamily="18" charset="0"/>
                <a:cs typeface="Times New Roman" pitchFamily="18" charset="0"/>
              </a:rPr>
              <a:t>Vlioras</a:t>
            </a:r>
            <a:r>
              <a:rPr lang="el-GR" sz="1000" dirty="0" smtClean="0">
                <a:latin typeface="Times New Roman" pitchFamily="18" charset="0"/>
                <a:cs typeface="Times New Roman" pitchFamily="18" charset="0"/>
              </a:rPr>
              <a:t>. </a:t>
            </a:r>
            <a:r>
              <a:rPr lang="en-GB" sz="1000" dirty="0" err="1" smtClean="0">
                <a:latin typeface="Times New Roman" pitchFamily="18" charset="0"/>
                <a:cs typeface="Times New Roman" pitchFamily="18" charset="0"/>
              </a:rPr>
              <a:t>Gr</a:t>
            </a:r>
            <a:r>
              <a:rPr lang="el-GR" sz="1000" dirty="0" smtClean="0">
                <a:latin typeface="Times New Roman" pitchFamily="18" charset="0"/>
                <a:cs typeface="Times New Roman" pitchFamily="18" charset="0"/>
              </a:rPr>
              <a:t> (2013). Ρατσισμός. Πάρθηκε από: </a:t>
            </a:r>
            <a:r>
              <a:rPr lang="en-GB" sz="1000" u="sng" dirty="0" smtClean="0">
                <a:latin typeface="Times New Roman" pitchFamily="18" charset="0"/>
                <a:cs typeface="Times New Roman" pitchFamily="18" charset="0"/>
                <a:hlinkClick r:id="rId5"/>
              </a:rPr>
              <a:t>http</a:t>
            </a:r>
            <a:r>
              <a:rPr lang="el-GR" sz="1000" u="sng" dirty="0" smtClean="0">
                <a:latin typeface="Times New Roman" pitchFamily="18" charset="0"/>
                <a:cs typeface="Times New Roman" pitchFamily="18" charset="0"/>
                <a:hlinkClick r:id="rId5"/>
              </a:rPr>
              <a:t>://</a:t>
            </a:r>
            <a:r>
              <a:rPr lang="en-GB" sz="1000" u="sng" dirty="0" smtClean="0">
                <a:latin typeface="Times New Roman" pitchFamily="18" charset="0"/>
                <a:cs typeface="Times New Roman" pitchFamily="18" charset="0"/>
                <a:hlinkClick r:id="rId5"/>
              </a:rPr>
              <a:t>www</a:t>
            </a:r>
            <a:r>
              <a:rPr lang="el-GR" sz="1000" u="sng" dirty="0" smtClean="0">
                <a:latin typeface="Times New Roman" pitchFamily="18" charset="0"/>
                <a:cs typeface="Times New Roman" pitchFamily="18" charset="0"/>
                <a:hlinkClick r:id="rId5"/>
              </a:rPr>
              <a:t>.</a:t>
            </a:r>
            <a:r>
              <a:rPr lang="en-GB" sz="1000" u="sng" dirty="0" err="1" smtClean="0">
                <a:latin typeface="Times New Roman" pitchFamily="18" charset="0"/>
                <a:cs typeface="Times New Roman" pitchFamily="18" charset="0"/>
                <a:hlinkClick r:id="rId5"/>
              </a:rPr>
              <a:t>vlioras</a:t>
            </a:r>
            <a:r>
              <a:rPr lang="el-GR" sz="1000" u="sng" dirty="0" smtClean="0">
                <a:latin typeface="Times New Roman" pitchFamily="18" charset="0"/>
                <a:cs typeface="Times New Roman" pitchFamily="18" charset="0"/>
                <a:hlinkClick r:id="rId5"/>
              </a:rPr>
              <a:t>.</a:t>
            </a:r>
            <a:r>
              <a:rPr lang="en-GB" sz="1000" u="sng" dirty="0" err="1" smtClean="0">
                <a:latin typeface="Times New Roman" pitchFamily="18" charset="0"/>
                <a:cs typeface="Times New Roman" pitchFamily="18" charset="0"/>
                <a:hlinkClick r:id="rId5"/>
              </a:rPr>
              <a:t>gr</a:t>
            </a:r>
            <a:r>
              <a:rPr lang="el-GR" sz="1000" u="sng" dirty="0" smtClean="0">
                <a:latin typeface="Times New Roman" pitchFamily="18" charset="0"/>
                <a:cs typeface="Times New Roman" pitchFamily="18" charset="0"/>
                <a:hlinkClick r:id="rId5"/>
              </a:rPr>
              <a:t>/</a:t>
            </a:r>
            <a:r>
              <a:rPr lang="en-GB" sz="1000" u="sng" dirty="0" err="1" smtClean="0">
                <a:latin typeface="Times New Roman" pitchFamily="18" charset="0"/>
                <a:cs typeface="Times New Roman" pitchFamily="18" charset="0"/>
                <a:hlinkClick r:id="rId5"/>
              </a:rPr>
              <a:t>Philologia</a:t>
            </a:r>
            <a:r>
              <a:rPr lang="el-GR" sz="1000" u="sng" dirty="0" smtClean="0">
                <a:latin typeface="Times New Roman" pitchFamily="18" charset="0"/>
                <a:cs typeface="Times New Roman" pitchFamily="18" charset="0"/>
                <a:hlinkClick r:id="rId5"/>
              </a:rPr>
              <a:t>/</a:t>
            </a:r>
            <a:r>
              <a:rPr lang="en-GB" sz="1000" u="sng" dirty="0" smtClean="0">
                <a:latin typeface="Times New Roman" pitchFamily="18" charset="0"/>
                <a:cs typeface="Times New Roman" pitchFamily="18" charset="0"/>
                <a:hlinkClick r:id="rId5"/>
              </a:rPr>
              <a:t>Composition</a:t>
            </a:r>
            <a:r>
              <a:rPr lang="el-GR" sz="1000" u="sng" dirty="0" smtClean="0">
                <a:latin typeface="Times New Roman" pitchFamily="18" charset="0"/>
                <a:cs typeface="Times New Roman" pitchFamily="18" charset="0"/>
                <a:hlinkClick r:id="rId5"/>
              </a:rPr>
              <a:t>/</a:t>
            </a:r>
            <a:r>
              <a:rPr lang="en-GB" sz="1000" u="sng" dirty="0" err="1" smtClean="0">
                <a:latin typeface="Times New Roman" pitchFamily="18" charset="0"/>
                <a:cs typeface="Times New Roman" pitchFamily="18" charset="0"/>
                <a:hlinkClick r:id="rId5"/>
              </a:rPr>
              <a:t>Ratsismos</a:t>
            </a:r>
            <a:r>
              <a:rPr lang="el-GR" sz="1000" u="sng" dirty="0" smtClean="0">
                <a:latin typeface="Times New Roman" pitchFamily="18" charset="0"/>
                <a:cs typeface="Times New Roman" pitchFamily="18" charset="0"/>
                <a:hlinkClick r:id="rId5"/>
              </a:rPr>
              <a:t>.</a:t>
            </a:r>
            <a:r>
              <a:rPr lang="en-GB" sz="1000" u="sng" dirty="0" err="1" smtClean="0">
                <a:latin typeface="Times New Roman" pitchFamily="18" charset="0"/>
                <a:cs typeface="Times New Roman" pitchFamily="18" charset="0"/>
                <a:hlinkClick r:id="rId5"/>
              </a:rPr>
              <a:t>htm</a:t>
            </a:r>
            <a:r>
              <a:rPr lang="el-GR" sz="1000" dirty="0" smtClean="0">
                <a:latin typeface="Times New Roman" pitchFamily="18" charset="0"/>
                <a:cs typeface="Times New Roman" pitchFamily="18" charset="0"/>
              </a:rPr>
              <a:t> </a:t>
            </a:r>
            <a:r>
              <a:rPr lang="el-GR" sz="1000" u="sng" dirty="0" smtClean="0">
                <a:latin typeface="Times New Roman" pitchFamily="18" charset="0"/>
                <a:cs typeface="Times New Roman" pitchFamily="18" charset="0"/>
              </a:rPr>
              <a:t>[Ημερομηνία πρόσβασης 15/02/2014].</a:t>
            </a:r>
            <a:endParaRPr lang="en-US" sz="1000" dirty="0" smtClean="0">
              <a:latin typeface="Times New Roman" pitchFamily="18" charset="0"/>
              <a:cs typeface="Times New Roman" pitchFamily="18" charset="0"/>
            </a:endParaRPr>
          </a:p>
          <a:p>
            <a:pPr algn="just">
              <a:buFont typeface="Arial" pitchFamily="34" charset="0"/>
              <a:buChar char="•"/>
            </a:pPr>
            <a:endParaRPr lang="en-US" dirty="0">
              <a:latin typeface="Times New Roman" pitchFamily="18" charset="0"/>
              <a:cs typeface="Times New Roman" pitchFamily="18" charset="0"/>
            </a:endParaRPr>
          </a:p>
        </p:txBody>
      </p:sp>
      <p:sp>
        <p:nvSpPr>
          <p:cNvPr id="465" name="Text Placeholder 464"/>
          <p:cNvSpPr>
            <a:spLocks noGrp="1"/>
          </p:cNvSpPr>
          <p:nvPr>
            <p:ph type="body" sz="quarter" idx="29"/>
          </p:nvPr>
        </p:nvSpPr>
        <p:spPr>
          <a:xfrm>
            <a:off x="12428761" y="22161581"/>
            <a:ext cx="11879579" cy="656336"/>
          </a:xfrm>
        </p:spPr>
        <p:txBody>
          <a:bodyPr/>
          <a:lstStyle/>
          <a:p>
            <a:r>
              <a:rPr lang="el-GR" sz="1200" dirty="0" smtClean="0">
                <a:latin typeface="Times New Roman" pitchFamily="18" charset="0"/>
                <a:cs typeface="Times New Roman" pitchFamily="18" charset="0"/>
              </a:rPr>
              <a:t>ΕΥΧΑΡΙΣΤΙΕΣ</a:t>
            </a:r>
            <a:endParaRPr lang="en-US" sz="1200" dirty="0">
              <a:latin typeface="Times New Roman" pitchFamily="18" charset="0"/>
              <a:cs typeface="Times New Roman" pitchFamily="18" charset="0"/>
            </a:endParaRPr>
          </a:p>
        </p:txBody>
      </p:sp>
      <p:sp>
        <p:nvSpPr>
          <p:cNvPr id="466" name="Text Placeholder 465"/>
          <p:cNvSpPr>
            <a:spLocks noGrp="1"/>
          </p:cNvSpPr>
          <p:nvPr>
            <p:ph type="body" sz="quarter" idx="30"/>
          </p:nvPr>
        </p:nvSpPr>
        <p:spPr>
          <a:xfrm>
            <a:off x="12742179" y="23336250"/>
            <a:ext cx="11885529" cy="701805"/>
          </a:xfrm>
        </p:spPr>
        <p:txBody>
          <a:bodyPr/>
          <a:lstStyle/>
          <a:p>
            <a:pPr algn="just"/>
            <a:r>
              <a:rPr lang="el-GR" sz="1050" dirty="0" smtClean="0">
                <a:latin typeface="Times New Roman" pitchFamily="18" charset="0"/>
                <a:cs typeface="Times New Roman" pitchFamily="18" charset="0"/>
              </a:rPr>
              <a:t>Θα  θέλαμε να ευχαριστήσουμε την κυρία Λουκία, υπεύθυνη για το μάστερ της Συμβουλευτικής και Επαγγελματικής καθοδήγησης, για τη ευκαιρία που μας έδοσε κατά τη διάρκεια διεκπαιρέωσης του μάστερ μας, να συμμετάσχουμε στο συνέδρειο Συμβουλευτικής. </a:t>
            </a:r>
            <a:endParaRPr lang="en-US" sz="1050" dirty="0">
              <a:latin typeface="Times New Roman" pitchFamily="18" charset="0"/>
              <a:cs typeface="Times New Roman" pitchFamily="18" charset="0"/>
            </a:endParaRPr>
          </a:p>
        </p:txBody>
      </p:sp>
      <p:sp>
        <p:nvSpPr>
          <p:cNvPr id="468" name="Text Placeholder 467"/>
          <p:cNvSpPr>
            <a:spLocks noGrp="1"/>
          </p:cNvSpPr>
          <p:nvPr>
            <p:ph type="body" sz="quarter" idx="96"/>
          </p:nvPr>
        </p:nvSpPr>
        <p:spPr>
          <a:xfrm>
            <a:off x="517947" y="10105427"/>
            <a:ext cx="11899368" cy="18623635"/>
          </a:xfrm>
        </p:spPr>
        <p:txBody>
          <a:bodyPr/>
          <a:lstStyle/>
          <a:p>
            <a:pPr algn="just"/>
            <a:r>
              <a:rPr lang="el-GR" sz="1200" b="1" u="sng" dirty="0" smtClean="0">
                <a:latin typeface="Times New Roman" pitchFamily="18" charset="0"/>
                <a:cs typeface="Times New Roman" pitchFamily="18" charset="0"/>
              </a:rPr>
              <a:t>Έννοια Ρατσισμού </a:t>
            </a:r>
          </a:p>
          <a:p>
            <a:pPr algn="just"/>
            <a:endParaRPr lang="el-GR" sz="1200" b="1" dirty="0" smtClean="0">
              <a:latin typeface="Times New Roman" pitchFamily="18" charset="0"/>
              <a:cs typeface="Times New Roman" pitchFamily="18" charset="0"/>
            </a:endParaRPr>
          </a:p>
          <a:p>
            <a:pPr algn="just"/>
            <a:r>
              <a:rPr lang="el-GR" sz="1000" dirty="0" smtClean="0">
                <a:latin typeface="Times New Roman" pitchFamily="18" charset="0"/>
                <a:cs typeface="Times New Roman" pitchFamily="18" charset="0"/>
              </a:rPr>
              <a:t>Ο όρος ρατσισμός αναφέρεται σε αντιλήψεις, στάσεις, συμπεριφορές και θεσμικές δομές που ωθούν μια ομάδα ανθρώπων με διαφορετικά χαρακτηριστικά (τα οποία εκλαμβάνονται συνήθως ως κατώτερα) από εκείνα της κυρίαρχης ομάδας σε μερικό ή ολικό αποκλεισμό από μια σειρά δημόσιων και κοινωνικών αγαθών όπως για παράδειγμα την εκπαίδευση, την απασχόληση, πολιτικά δικαιώματα κτλ.  Η συμπεριφορά ενός ατόμου που με κάποιο τρόπο ασκεί εξουσία σε βάρος κάποιου άλλου μπορεί να είναι ρατσιστική ακόμη και όταν δεν προβάλλονται φανερά οι ρατσιστικές του πεποιθήσεις (Ευαγγέλου – Κάντζου 2005, σελ25).</a:t>
            </a:r>
          </a:p>
          <a:p>
            <a:pPr algn="just"/>
            <a:endParaRPr lang="el-GR" sz="1000" dirty="0" smtClean="0">
              <a:latin typeface="Times New Roman" pitchFamily="18" charset="0"/>
              <a:cs typeface="Times New Roman" pitchFamily="18" charset="0"/>
            </a:endParaRPr>
          </a:p>
          <a:p>
            <a:pPr algn="just"/>
            <a:r>
              <a:rPr lang="el-GR" sz="1000" dirty="0" smtClean="0">
                <a:latin typeface="Times New Roman" pitchFamily="18" charset="0"/>
                <a:cs typeface="Times New Roman" pitchFamily="18" charset="0"/>
              </a:rPr>
              <a:t>Παραδοσιακά ο όρος ρατσισμός είναι η «ανωτερότητα» ή η «κατωτερότητα» που υπάρχει μεταξύ κάποιων κρατών.  Αυτό εξαρτάται ανάλογα με τον κληρονομικό χαρακτήρα κάθε γένους. (Παπαδημητρίου 2002).</a:t>
            </a:r>
          </a:p>
          <a:p>
            <a:pPr algn="just"/>
            <a:endParaRPr lang="el-GR" sz="1000" dirty="0" smtClean="0">
              <a:latin typeface="Times New Roman" pitchFamily="18" charset="0"/>
              <a:cs typeface="Times New Roman" pitchFamily="18" charset="0"/>
            </a:endParaRPr>
          </a:p>
          <a:p>
            <a:pPr lvl="0" algn="just"/>
            <a:r>
              <a:rPr lang="el-GR" sz="1000" dirty="0" smtClean="0">
                <a:latin typeface="Times New Roman" pitchFamily="18" charset="0"/>
                <a:cs typeface="Times New Roman" pitchFamily="18" charset="0"/>
              </a:rPr>
              <a:t>Περισσότερο εμπεριστατωμένος φαίνεται να είναι ο κοινωνιολογικός ορισμός του Etienne Ballibar.  Συγκεκριμένα υποστηρίζει ότι ο ρατσισμός αρθρώνεται γύρω από τα στίγματα της ετερότητας δηλαδή το χρώμα του δέρματος, την εθνικότητα, τις θρησκευτικές πεποιθήσεις κτλ. Στη συνέχεια εγγράφεται σε πρακτικές βίας, περιφρόνησης, αδιαλλαξίας, ευτελισμού και εκμετάλλευσης αλλά σε λόγους και σε αναπαραστάσεις που συνιστούν κυρίως διανοητική επεξεργασία φαντασιώσεων προφύλαξης ή διάκρισης. </a:t>
            </a:r>
            <a:endParaRPr lang="en-US" sz="1000" dirty="0" smtClean="0">
              <a:latin typeface="Times New Roman" pitchFamily="18" charset="0"/>
              <a:cs typeface="Times New Roman" pitchFamily="18" charset="0"/>
            </a:endParaRPr>
          </a:p>
          <a:p>
            <a:pPr algn="just"/>
            <a:endParaRPr lang="el-GR" sz="1000" dirty="0" smtClean="0">
              <a:latin typeface="Times New Roman" pitchFamily="18" charset="0"/>
              <a:cs typeface="Times New Roman" pitchFamily="18" charset="0"/>
            </a:endParaRPr>
          </a:p>
          <a:p>
            <a:pPr algn="just"/>
            <a:r>
              <a:rPr lang="el-GR" sz="1200" b="1" u="sng" dirty="0" smtClean="0">
                <a:latin typeface="Times New Roman" pitchFamily="18" charset="0"/>
                <a:cs typeface="Times New Roman" pitchFamily="18" charset="0"/>
              </a:rPr>
              <a:t>Μορφές ρατσισμού</a:t>
            </a:r>
          </a:p>
          <a:p>
            <a:pPr algn="just"/>
            <a:endParaRPr lang="el-GR" sz="1200" b="1" dirty="0" smtClean="0">
              <a:latin typeface="Times New Roman" pitchFamily="18" charset="0"/>
              <a:cs typeface="Times New Roman" pitchFamily="18" charset="0"/>
            </a:endParaRPr>
          </a:p>
          <a:p>
            <a:pPr algn="just"/>
            <a:r>
              <a:rPr lang="el-GR" sz="1000" dirty="0" smtClean="0">
                <a:latin typeface="Times New Roman" pitchFamily="18" charset="0"/>
                <a:cs typeface="Times New Roman" pitchFamily="18" charset="0"/>
              </a:rPr>
              <a:t>Ο ρατσισμός δεν έχει μόνο μια μορφή αλλά πολλές. Βάση κάποιων θεωρητικών που ασχολήθηκαν με τις μορφές του ρατσισμού κατέληξαν πως υπάρχουν τουλάχιστον τέσσερις διαφορετικές διαστάσεις του φαινομένου αυτού (Ευαγγέλου – Κάντζου 2005).</a:t>
            </a:r>
          </a:p>
          <a:p>
            <a:pPr algn="just"/>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Έχει στοιχεία που αναφέρονται σε μικρο- και μακρο- επίπεδο. </a:t>
            </a:r>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Λαμβάνει θεσμικές ή και μεμονωμένες/ατομικές μορφές.</a:t>
            </a:r>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Έχει συνειδητά και μη συνειδητά στοιχεία.</a:t>
            </a:r>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Ασκεί συσσωρευτική επίδραση και στο άτομο και στην ομάδα (Ευαγγέλου – Κάντζου 2005, σελ 26).</a:t>
            </a:r>
            <a:endParaRPr lang="en-US" sz="1000" dirty="0" smtClean="0">
              <a:latin typeface="Times New Roman" pitchFamily="18" charset="0"/>
              <a:cs typeface="Times New Roman" pitchFamily="18" charset="0"/>
            </a:endParaRPr>
          </a:p>
          <a:p>
            <a:pPr algn="just"/>
            <a:endParaRPr lang="el-GR" sz="1000" u="sng" dirty="0" smtClean="0">
              <a:latin typeface="Times New Roman" pitchFamily="18" charset="0"/>
              <a:cs typeface="Times New Roman" pitchFamily="18" charset="0"/>
            </a:endParaRPr>
          </a:p>
          <a:p>
            <a:pPr algn="just"/>
            <a:r>
              <a:rPr lang="el-GR" sz="1000" u="sng" dirty="0" smtClean="0">
                <a:latin typeface="Times New Roman" pitchFamily="18" charset="0"/>
                <a:cs typeface="Times New Roman" pitchFamily="18" charset="0"/>
              </a:rPr>
              <a:t>Μορφές ρατσισμού, που έχουν ως κριτήριο την εμφανής ή όχι διάκριση:</a:t>
            </a:r>
            <a:endParaRPr lang="en-US" sz="1000" u="sng"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Μεμονωμένος ρατσισμός (Better, 2002).</a:t>
            </a:r>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Θεσμικός ρατσισμός (Ζαϊµάκης, 2002).  </a:t>
            </a:r>
            <a:endParaRPr lang="en-US" sz="1000" dirty="0" smtClean="0">
              <a:latin typeface="Times New Roman" pitchFamily="18" charset="0"/>
              <a:cs typeface="Times New Roman" pitchFamily="18" charset="0"/>
            </a:endParaRPr>
          </a:p>
          <a:p>
            <a:pPr algn="just">
              <a:buFont typeface="Arial" pitchFamily="34" charset="0"/>
              <a:buChar char="•"/>
            </a:pPr>
            <a:r>
              <a:rPr lang="el-GR" sz="1000" dirty="0" smtClean="0">
                <a:latin typeface="Times New Roman" pitchFamily="18" charset="0"/>
                <a:cs typeface="Times New Roman" pitchFamily="18" charset="0"/>
              </a:rPr>
              <a:t>Πολιτισµικός (cultural) ρατσισμός (Κούτρα 2007).  </a:t>
            </a:r>
            <a:endParaRPr lang="en-US" sz="1000" dirty="0" smtClean="0">
              <a:latin typeface="Times New Roman" pitchFamily="18" charset="0"/>
              <a:cs typeface="Times New Roman" pitchFamily="18" charset="0"/>
            </a:endParaRPr>
          </a:p>
          <a:p>
            <a:pPr algn="just"/>
            <a:r>
              <a:rPr lang="el-GR" sz="1000" dirty="0" smtClean="0">
                <a:latin typeface="Times New Roman" pitchFamily="18" charset="0"/>
                <a:cs typeface="Times New Roman" pitchFamily="18" charset="0"/>
              </a:rPr>
              <a:t> </a:t>
            </a:r>
          </a:p>
          <a:p>
            <a:pPr algn="just"/>
            <a:r>
              <a:rPr lang="el-GR" sz="1200" b="1" u="sng" dirty="0" smtClean="0">
                <a:latin typeface="Times New Roman" pitchFamily="18" charset="0"/>
                <a:cs typeface="Times New Roman" pitchFamily="18" charset="0"/>
              </a:rPr>
              <a:t>Αίτια Ρατσισμού</a:t>
            </a:r>
          </a:p>
          <a:p>
            <a:pPr algn="just"/>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Ψυχολογικά αίτια</a:t>
            </a:r>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Κοινωνικό-οικονομικά αίτια</a:t>
            </a:r>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Ιστορικά - Εθνικιστικά αίτια</a:t>
            </a:r>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Θρησκευτικά αίτια</a:t>
            </a:r>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Χαμηλό πνευματικό και μορφωτικό επίπεδο των ανθρώπων </a:t>
            </a:r>
          </a:p>
          <a:p>
            <a:pPr lvl="0" algn="just">
              <a:buFont typeface="Arial" pitchFamily="34" charset="0"/>
              <a:buChar char="•"/>
            </a:pPr>
            <a:r>
              <a:rPr lang="el-GR" sz="1000" dirty="0" smtClean="0">
                <a:latin typeface="Times New Roman" pitchFamily="18" charset="0"/>
                <a:cs typeface="Times New Roman" pitchFamily="18" charset="0"/>
              </a:rPr>
              <a:t>Προκαταλήψεις</a:t>
            </a:r>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Έλλειψη σεβασμού μεταξύ των ανθρώπων αλλά </a:t>
            </a:r>
          </a:p>
          <a:p>
            <a:pPr lvl="0" algn="just">
              <a:buFont typeface="Arial" pitchFamily="34" charset="0"/>
              <a:buChar char="•"/>
            </a:pPr>
            <a:r>
              <a:rPr lang="el-GR" sz="1000" dirty="0" smtClean="0">
                <a:latin typeface="Times New Roman" pitchFamily="18" charset="0"/>
                <a:cs typeface="Times New Roman" pitchFamily="18" charset="0"/>
              </a:rPr>
              <a:t>Έλλειψη ανθρωπιστικών αξιών</a:t>
            </a:r>
            <a:endParaRPr lang="en-US" sz="1000" dirty="0" smtClean="0">
              <a:latin typeface="Times New Roman" pitchFamily="18" charset="0"/>
              <a:cs typeface="Times New Roman" pitchFamily="18" charset="0"/>
            </a:endParaRPr>
          </a:p>
          <a:p>
            <a:pPr algn="just"/>
            <a:r>
              <a:rPr lang="el-GR" sz="1000" dirty="0" smtClean="0">
                <a:latin typeface="Times New Roman" pitchFamily="18" charset="0"/>
                <a:cs typeface="Times New Roman" pitchFamily="18" charset="0"/>
              </a:rPr>
              <a:t>(Θωμάς 2010)</a:t>
            </a:r>
          </a:p>
          <a:p>
            <a:pPr algn="just"/>
            <a:endParaRPr lang="el-GR" sz="1000" dirty="0" smtClean="0">
              <a:latin typeface="Times New Roman" pitchFamily="18" charset="0"/>
              <a:cs typeface="Times New Roman" pitchFamily="18" charset="0"/>
            </a:endParaRPr>
          </a:p>
          <a:p>
            <a:pPr algn="just"/>
            <a:r>
              <a:rPr lang="el-GR" sz="1200" b="1" u="sng" dirty="0" smtClean="0">
                <a:latin typeface="Times New Roman" pitchFamily="18" charset="0"/>
                <a:cs typeface="Times New Roman" pitchFamily="18" charset="0"/>
              </a:rPr>
              <a:t>Συνέπειες Ρατσισμού</a:t>
            </a:r>
          </a:p>
          <a:p>
            <a:pPr algn="just"/>
            <a:endParaRPr lang="el-GR" sz="1200" b="1" dirty="0" smtClean="0">
              <a:latin typeface="Times New Roman" pitchFamily="18" charset="0"/>
              <a:cs typeface="Times New Roman" pitchFamily="18" charset="0"/>
            </a:endParaRPr>
          </a:p>
          <a:p>
            <a:pPr algn="just"/>
            <a:r>
              <a:rPr lang="el-GR" sz="1000" dirty="0" smtClean="0">
                <a:latin typeface="Times New Roman" pitchFamily="18" charset="0"/>
                <a:cs typeface="Times New Roman" pitchFamily="18" charset="0"/>
              </a:rPr>
              <a:t>Η εκδήλωση ρατσιστικών συμπεριφορών προς τους άλλους ανθρώπους επιφέρει πολλά αρνητικά συνεπακόλουθα:</a:t>
            </a:r>
          </a:p>
          <a:p>
            <a:pPr algn="just"/>
            <a:endParaRPr lang="el-GR" sz="1000" dirty="0" smtClean="0">
              <a:latin typeface="Times New Roman" pitchFamily="18" charset="0"/>
              <a:cs typeface="Times New Roman" pitchFamily="18" charset="0"/>
            </a:endParaRPr>
          </a:p>
          <a:p>
            <a:pPr algn="just">
              <a:buFont typeface="Arial" pitchFamily="34" charset="0"/>
              <a:buChar char="•"/>
            </a:pPr>
            <a:r>
              <a:rPr lang="el-GR" sz="1000" dirty="0" smtClean="0">
                <a:latin typeface="Times New Roman" pitchFamily="18" charset="0"/>
                <a:cs typeface="Times New Roman" pitchFamily="18" charset="0"/>
              </a:rPr>
              <a:t>Προσβάλλει την ανθρώπινη προσωπικότητα παραβιάζοντας τα ανθρώπινα δικαιώματα και το δικαίωμα της ατομικής ελευθερίας (Αναστάσιο 2012; Θωμάς 2010). </a:t>
            </a:r>
          </a:p>
          <a:p>
            <a:pPr algn="just">
              <a:buFont typeface="Arial" pitchFamily="34" charset="0"/>
              <a:buChar char="•"/>
            </a:pPr>
            <a:r>
              <a:rPr lang="el-GR" sz="1000" dirty="0" smtClean="0">
                <a:latin typeface="Times New Roman" pitchFamily="18" charset="0"/>
                <a:cs typeface="Times New Roman" pitchFamily="18" charset="0"/>
              </a:rPr>
              <a:t>Προκαλεί το αίσθημα της απογοήτευσης, της πίκρας  και της μελαγχολίας με αποτέλεσμα να διαλύει τα όνειρα και τις προσδοκίες των ατόμων (Αναστάσιο 2012; Θωμάς 2010). </a:t>
            </a:r>
          </a:p>
          <a:p>
            <a:pPr algn="just">
              <a:buFont typeface="Arial" pitchFamily="34" charset="0"/>
              <a:buChar char="•"/>
            </a:pPr>
            <a:r>
              <a:rPr lang="el-GR" sz="1000" dirty="0" smtClean="0">
                <a:latin typeface="Times New Roman" pitchFamily="18" charset="0"/>
                <a:cs typeface="Times New Roman" pitchFamily="18" charset="0"/>
              </a:rPr>
              <a:t>Αναγκάζει με άμεσο τρόπο τα «θύματα» των ρατσιστικών συμπεριφορών να καταφεύγουν σε αρνητικές ενέργειες όπως βία ή κλεψιά για να εξασφαλίσουν αυτά που τους χρειάζονται για να ζήσουν (Αναστάσιο 2012; Θωμάς 2010). </a:t>
            </a:r>
            <a:endParaRPr lang="en-US" sz="1000" dirty="0" smtClean="0">
              <a:latin typeface="Times New Roman" pitchFamily="18" charset="0"/>
              <a:cs typeface="Times New Roman" pitchFamily="18" charset="0"/>
            </a:endParaRPr>
          </a:p>
          <a:p>
            <a:pPr algn="just">
              <a:buFont typeface="Arial" pitchFamily="34" charset="0"/>
              <a:buChar char="•"/>
            </a:pPr>
            <a:r>
              <a:rPr lang="el-GR" sz="1000" dirty="0" smtClean="0">
                <a:latin typeface="Times New Roman" pitchFamily="18" charset="0"/>
                <a:cs typeface="Times New Roman" pitchFamily="18" charset="0"/>
              </a:rPr>
              <a:t>Συντελεί στην εκμετάλλευση και την υποδούλωση των ανθρώπων και των λαών (Αναστάσιος 2012).</a:t>
            </a:r>
          </a:p>
          <a:p>
            <a:pPr algn="just">
              <a:buFont typeface="Arial" pitchFamily="34" charset="0"/>
              <a:buChar char="•"/>
            </a:pPr>
            <a:r>
              <a:rPr lang="el-GR" sz="1000" dirty="0" smtClean="0">
                <a:latin typeface="Times New Roman" pitchFamily="18" charset="0"/>
                <a:cs typeface="Times New Roman" pitchFamily="18" charset="0"/>
              </a:rPr>
              <a:t>Προκαλεί κοινωνικές αναταραχές, εξεγέρσεις δημιουργώντας έτσι αιματοχυσίες και εγκλήματα (Αναστάσιος 2012).</a:t>
            </a:r>
            <a:endParaRPr lang="en-US" sz="1000" dirty="0" smtClean="0">
              <a:latin typeface="Times New Roman" pitchFamily="18" charset="0"/>
              <a:cs typeface="Times New Roman" pitchFamily="18" charset="0"/>
            </a:endParaRPr>
          </a:p>
          <a:p>
            <a:pPr algn="just">
              <a:buFont typeface="Arial" pitchFamily="34" charset="0"/>
              <a:buChar char="•"/>
            </a:pPr>
            <a:r>
              <a:rPr lang="el-GR" sz="1000" dirty="0" smtClean="0">
                <a:latin typeface="Times New Roman" pitchFamily="18" charset="0"/>
                <a:cs typeface="Times New Roman" pitchFamily="18" charset="0"/>
              </a:rPr>
              <a:t>Διεύρυνση του χάσματος μεταξύ των ανώτερων στρωμάτων με τα κατώτερα στρώματα, δηλαδή τις κοινωνικές ανισότητες με άθλιες συνθήκες διαβίωσης (Απαρτχάιντ) (Αναστάσιος 2012).</a:t>
            </a:r>
          </a:p>
          <a:p>
            <a:pPr algn="just">
              <a:buFont typeface="Arial" pitchFamily="34" charset="0"/>
              <a:buChar char="•"/>
            </a:pPr>
            <a:r>
              <a:rPr lang="el-GR" sz="1000" dirty="0" smtClean="0">
                <a:latin typeface="Times New Roman" pitchFamily="18" charset="0"/>
                <a:cs typeface="Times New Roman" pitchFamily="18" charset="0"/>
              </a:rPr>
              <a:t>Ανεργία άρα και χαμηλό βιοτικό επίπεδο (Απαρτχάιντ) (Αναστάσιος 2012).</a:t>
            </a:r>
          </a:p>
          <a:p>
            <a:pPr algn="just"/>
            <a:endParaRPr lang="en-US" sz="1000" dirty="0" smtClean="0">
              <a:latin typeface="Times New Roman" pitchFamily="18" charset="0"/>
              <a:cs typeface="Times New Roman" pitchFamily="18" charset="0"/>
            </a:endParaRPr>
          </a:p>
          <a:p>
            <a:pPr algn="just"/>
            <a:r>
              <a:rPr lang="el-GR" sz="1200" b="1" u="sng" dirty="0" smtClean="0">
                <a:latin typeface="Times New Roman" pitchFamily="18" charset="0"/>
                <a:cs typeface="Times New Roman" pitchFamily="18" charset="0"/>
              </a:rPr>
              <a:t>Έννοια συμβουλευτικής</a:t>
            </a:r>
          </a:p>
          <a:p>
            <a:pPr algn="just"/>
            <a:endParaRPr lang="el-GR" sz="1000" b="1" dirty="0" smtClean="0">
              <a:latin typeface="Times New Roman" pitchFamily="18" charset="0"/>
              <a:cs typeface="Times New Roman" pitchFamily="18" charset="0"/>
            </a:endParaRPr>
          </a:p>
          <a:p>
            <a:pPr algn="just">
              <a:buFont typeface="Arial" pitchFamily="34" charset="0"/>
              <a:buChar char="•"/>
            </a:pPr>
            <a:r>
              <a:rPr lang="el-GR" sz="1000" dirty="0" smtClean="0">
                <a:latin typeface="Times New Roman" pitchFamily="18" charset="0"/>
                <a:cs typeface="Times New Roman" pitchFamily="18" charset="0"/>
              </a:rPr>
              <a:t>Rogers (1942): Μία διαδικασία που μέσω αυτής θα βοηθηθεί ο άνθρωπος να επιτύχει μια εποικοδομητική αλλαγή, με δική του πρωτοβουλία </a:t>
            </a:r>
          </a:p>
          <a:p>
            <a:pPr algn="just">
              <a:buFont typeface="Arial" pitchFamily="34" charset="0"/>
              <a:buChar char="•"/>
            </a:pPr>
            <a:r>
              <a:rPr lang="el-GR" sz="1000" dirty="0" smtClean="0">
                <a:latin typeface="Times New Roman" pitchFamily="18" charset="0"/>
                <a:cs typeface="Times New Roman" pitchFamily="18" charset="0"/>
              </a:rPr>
              <a:t>Beck (1963): Βοήθεια ενός ατόμου σε άλλο άτομο ή μια ομάδα στα μέλη της για την αναζήτηση του καλύτερου τρόπου δράσης έτσι ώστε να μπορεί το άτομο και η ομάδα να επιβιώσουν.  </a:t>
            </a:r>
            <a:endParaRPr lang="en-US" sz="1000" dirty="0" smtClean="0">
              <a:latin typeface="Times New Roman" pitchFamily="18" charset="0"/>
              <a:cs typeface="Times New Roman" pitchFamily="18" charset="0"/>
            </a:endParaRPr>
          </a:p>
          <a:p>
            <a:pPr algn="just">
              <a:buFont typeface="Arial" pitchFamily="34" charset="0"/>
              <a:buChar char="•"/>
            </a:pPr>
            <a:r>
              <a:rPr lang="el-GR" sz="1000" dirty="0" smtClean="0">
                <a:latin typeface="Times New Roman" pitchFamily="18" charset="0"/>
                <a:cs typeface="Times New Roman" pitchFamily="18" charset="0"/>
              </a:rPr>
              <a:t>Krumboltz &amp; Thoresen (1976): Μία διαδικασία που παρέχει βοήθεια στους ανθρώπους έτσι ώστε να μάθουν πώς να λύνουν κάποια διαπροσωπικά συναισθηματικά προβλήματα αλλά και προβλήματα αποφάσεων.</a:t>
            </a:r>
            <a:endParaRPr lang="en-US" sz="1000" dirty="0" smtClean="0">
              <a:latin typeface="Times New Roman" pitchFamily="18" charset="0"/>
              <a:cs typeface="Times New Roman" pitchFamily="18" charset="0"/>
            </a:endParaRPr>
          </a:p>
          <a:p>
            <a:pPr algn="just"/>
            <a:endParaRPr lang="el-GR" sz="1000" b="1" dirty="0" smtClean="0">
              <a:latin typeface="Times New Roman" pitchFamily="18" charset="0"/>
              <a:cs typeface="Times New Roman" pitchFamily="18" charset="0"/>
            </a:endParaRPr>
          </a:p>
          <a:p>
            <a:pPr algn="just"/>
            <a:r>
              <a:rPr lang="el-GR" sz="1200" b="1" u="sng" dirty="0" smtClean="0">
                <a:latin typeface="Times New Roman" pitchFamily="18" charset="0"/>
                <a:cs typeface="Times New Roman" pitchFamily="18" charset="0"/>
              </a:rPr>
              <a:t>Η σχολική συμβουλευτική</a:t>
            </a:r>
          </a:p>
          <a:p>
            <a:pPr algn="just"/>
            <a:endParaRPr lang="el-GR" sz="1000" b="1" dirty="0" smtClean="0">
              <a:latin typeface="Times New Roman" pitchFamily="18" charset="0"/>
              <a:cs typeface="Times New Roman" pitchFamily="18" charset="0"/>
            </a:endParaRPr>
          </a:p>
          <a:p>
            <a:pPr algn="just">
              <a:buFont typeface="Arial" pitchFamily="34" charset="0"/>
              <a:buChar char="•"/>
            </a:pPr>
            <a:r>
              <a:rPr lang="el-GR" sz="1000" dirty="0" smtClean="0">
                <a:latin typeface="Times New Roman" pitchFamily="18" charset="0"/>
                <a:cs typeface="Times New Roman" pitchFamily="18" charset="0"/>
              </a:rPr>
              <a:t>Σύμφωνα με τον Μάνο (1991), η σχολική συμβουλευτική συμβουλευτική ή αλλιώς η ψυχοπαιδαγωγική συμβουλευτική ορίζεται ως μία λειτουργία που έχει ως στόχο της τη δημιουργία στον χώρο της εκπαίδευσης.  Πιο συγκεκριμένα,  των απαραίτητων όρων διαπροσωπικών σχέσεων (Τριάρχη, 2001) και της υλικοτεχνικής υποδομής, βάσει των οποίων ο ψυχοπαιδαγωγός σύμβουλος θα μπορέσει να βοηθήσει, σε μια ατμόσφαιρα όπου θα υπάρχει αμοιβαία εκτίμηση και αλληλοκατανόηση στα άτομα παιδικής, εφηβικής και μετεφηβικής ηλικίας.  </a:t>
            </a:r>
            <a:endParaRPr lang="en-US" sz="1000" dirty="0" smtClean="0">
              <a:latin typeface="Times New Roman" pitchFamily="18" charset="0"/>
              <a:cs typeface="Times New Roman" pitchFamily="18" charset="0"/>
            </a:endParaRPr>
          </a:p>
          <a:p>
            <a:pPr algn="just">
              <a:buFont typeface="Arial" pitchFamily="34" charset="0"/>
              <a:buChar char="•"/>
            </a:pPr>
            <a:r>
              <a:rPr lang="el-GR" sz="1000" dirty="0" smtClean="0">
                <a:latin typeface="Times New Roman" pitchFamily="18" charset="0"/>
                <a:cs typeface="Times New Roman" pitchFamily="18" charset="0"/>
              </a:rPr>
              <a:t>Κατά τον Τσαπρούνη (2002), η συμβουλευτική στα σχολεία θεωρείται ότι έχει βασικά διαγνωστικό χαρακτήρα.  Ο ψυχοπαιδαγωγός σύμβουλος του σχολείου πρέπει έχοντας πάντα οξυμμένα τα διαγνωστικά του αντανακλαστικά να εντοπίζει τυχόν αδυναμίες ή προβλήματα των μαθητών, τόσο σε προσωπικό τους επίπεδο όσο και στο σύνολο της τάξης, του σχολείου και του κοινωνικού τους περίγυρου.</a:t>
            </a:r>
            <a:endParaRPr lang="el-GR" sz="1000" b="1" dirty="0" smtClean="0">
              <a:latin typeface="Times New Roman" pitchFamily="18" charset="0"/>
              <a:cs typeface="Times New Roman" pitchFamily="18" charset="0"/>
            </a:endParaRPr>
          </a:p>
          <a:p>
            <a:pPr algn="just">
              <a:buFont typeface="Arial" pitchFamily="34" charset="0"/>
              <a:buChar char="•"/>
            </a:pPr>
            <a:endParaRPr lang="el-GR" sz="1000" b="1" dirty="0" smtClean="0">
              <a:latin typeface="Times New Roman" pitchFamily="18" charset="0"/>
              <a:cs typeface="Times New Roman" pitchFamily="18" charset="0"/>
            </a:endParaRPr>
          </a:p>
          <a:p>
            <a:pPr algn="just"/>
            <a:r>
              <a:rPr lang="el-GR" sz="1200" b="1" u="sng" dirty="0" smtClean="0">
                <a:latin typeface="Times New Roman" pitchFamily="18" charset="0"/>
                <a:cs typeface="Times New Roman" pitchFamily="18" charset="0"/>
              </a:rPr>
              <a:t>Χαρακτηριστικά σύμβουλου εκπαιδευτικού (το προφίλ και ο ρόλος του)</a:t>
            </a:r>
          </a:p>
          <a:p>
            <a:pPr algn="just"/>
            <a:endParaRPr lang="el-GR" sz="1000" b="1" dirty="0" smtClean="0">
              <a:latin typeface="Times New Roman" pitchFamily="18" charset="0"/>
              <a:cs typeface="Times New Roman" pitchFamily="18" charset="0"/>
            </a:endParaRPr>
          </a:p>
          <a:p>
            <a:pPr algn="just"/>
            <a:r>
              <a:rPr lang="el-GR" sz="1000" dirty="0" smtClean="0">
                <a:latin typeface="Times New Roman" pitchFamily="18" charset="0"/>
                <a:cs typeface="Times New Roman" pitchFamily="18" charset="0"/>
              </a:rPr>
              <a:t>Για να μπορεί ένας σύμβουλος να λειτουργεί αποτελεσματικά χρειάζεται να έχει συγκεκριμένα προσόντα, τα οποία σηματοδοτούν και την προσωπική του φιλοσοφία (Μυλωνά- Καλαβά, 2001):</a:t>
            </a:r>
            <a:endParaRPr lang="en-US" sz="1000" dirty="0" smtClean="0">
              <a:latin typeface="Times New Roman" pitchFamily="18" charset="0"/>
              <a:cs typeface="Times New Roman" pitchFamily="18" charset="0"/>
            </a:endParaRPr>
          </a:p>
          <a:p>
            <a:pPr algn="just"/>
            <a:endParaRPr lang="el-GR" sz="1000" b="1" dirty="0" smtClean="0">
              <a:latin typeface="Times New Roman" pitchFamily="18" charset="0"/>
              <a:cs typeface="Times New Roman" pitchFamily="18" charset="0"/>
            </a:endParaRPr>
          </a:p>
          <a:p>
            <a:pPr algn="just"/>
            <a:r>
              <a:rPr lang="el-GR" sz="1000" b="1" dirty="0" smtClean="0">
                <a:latin typeface="Times New Roman" pitchFamily="18" charset="0"/>
                <a:cs typeface="Times New Roman" pitchFamily="18" charset="0"/>
              </a:rPr>
              <a:t>Πιο συγκεκριμένα πρέπει να:</a:t>
            </a:r>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Αγαπάει και να ενδιαφέρεται για το συνάνθρωπο του.</a:t>
            </a:r>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Σέβεται τη διαφορετική γνώμη του άλλου, καθώς και τη διαφορετικότητά του.</a:t>
            </a:r>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Είναι απαλλαγμένος από φανατισμούς, πάθη, έμμονες ιδέες και προκαταλήψεις.</a:t>
            </a:r>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Είναι ευαισθητοποιημένος µε τα προβλήματα της ανθρωπότητας.</a:t>
            </a:r>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Είναι ενημερωμένος και προσγειωμένος στη σύγχρονη πραγματικότητα.</a:t>
            </a:r>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Εφαρμόζει όλα τα παραπάνω µε ειλικρίνεια και γνησιότητα.</a:t>
            </a:r>
            <a:endParaRPr lang="en-US" sz="1000" dirty="0" smtClean="0">
              <a:latin typeface="Times New Roman" pitchFamily="18" charset="0"/>
              <a:cs typeface="Times New Roman" pitchFamily="18" charset="0"/>
            </a:endParaRPr>
          </a:p>
          <a:p>
            <a:pPr algn="just">
              <a:buFont typeface="Arial" pitchFamily="34" charset="0"/>
              <a:buChar char="•"/>
            </a:pPr>
            <a:endParaRPr lang="en-US" sz="1000" dirty="0" smtClean="0">
              <a:latin typeface="Times New Roman" pitchFamily="18" charset="0"/>
              <a:cs typeface="Times New Roman" pitchFamily="18" charset="0"/>
            </a:endParaRPr>
          </a:p>
          <a:p>
            <a:pPr algn="just"/>
            <a:r>
              <a:rPr lang="el-GR" sz="1000" dirty="0" smtClean="0">
                <a:latin typeface="Times New Roman" pitchFamily="18" charset="0"/>
                <a:cs typeface="Times New Roman" pitchFamily="18" charset="0"/>
              </a:rPr>
              <a:t>Ένας δάσκαλος για να ειδικευτεί ως σύμβουλος δάσκαλος χρειάζεται να διδαχθεί συγκεκριμένα μαθήματα έτσι ώστε να μπορεί να μπορεί να είναι πετυχημένος δάσκαλος – σύμβουλος.  Βασική προϋπόθεση είναι η άρτια κατάρτιση του και η υψηλή παιδεία που πρέπει να έχει σε διαδικασίες συμβουλευτικής στήριξης. (Γαληνέα, 2006)</a:t>
            </a:r>
          </a:p>
          <a:p>
            <a:pPr algn="just"/>
            <a:endParaRPr lang="en-US" sz="1800" dirty="0" smtClean="0">
              <a:latin typeface="Times New Roman" pitchFamily="18" charset="0"/>
              <a:cs typeface="Times New Roman" pitchFamily="18" charset="0"/>
            </a:endParaRPr>
          </a:p>
          <a:p>
            <a:pPr algn="just"/>
            <a:r>
              <a:rPr lang="el-GR" sz="1200" b="1" u="sng" dirty="0" smtClean="0">
                <a:latin typeface="Times New Roman" pitchFamily="18" charset="0"/>
                <a:cs typeface="Times New Roman" pitchFamily="18" charset="0"/>
              </a:rPr>
              <a:t>Παρέμβαση</a:t>
            </a:r>
          </a:p>
          <a:p>
            <a:pPr algn="just"/>
            <a:endParaRPr lang="el-GR" sz="1000" b="1" dirty="0" smtClean="0">
              <a:latin typeface="Times New Roman" pitchFamily="18" charset="0"/>
              <a:cs typeface="Times New Roman" pitchFamily="18" charset="0"/>
            </a:endParaRPr>
          </a:p>
          <a:p>
            <a:pPr algn="just"/>
            <a:r>
              <a:rPr lang="el-GR" sz="1000" dirty="0" smtClean="0">
                <a:latin typeface="Times New Roman" pitchFamily="18" charset="0"/>
                <a:cs typeface="Times New Roman" pitchFamily="18" charset="0"/>
              </a:rPr>
              <a:t>Τα βήματα της συμβουλευτικής παρέμβασης που προτείνονται είναι επτά:</a:t>
            </a:r>
          </a:p>
          <a:p>
            <a:pPr algn="just"/>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Αφορμή τη Συμβουλευτικής μέσω εκπαιδευτικού, γονέων και μαθητή</a:t>
            </a:r>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Προβληματισμοί και ερωτήματα</a:t>
            </a:r>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Διατύπωση υποθέσεων διαπίστωσης ή διατύπωση υποθέσεων αιτιολόγησης </a:t>
            </a:r>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Διαγνωστική μέσα από διάφορους τρόπους, όπως, εκθέσεις από γονείς για το μαθητή, τεστ διάγνωσης προσωπικότητας και σχολικής επίδοσης, παρατηρήσεις είτε ελεύθερες είτε συστηματικές (στο μάθημα, στο διάλειμμα, στο σπίτι, στον ελεύθερο χρόνο) και ανάλυση του φακέλου του μαθητή (εργασίες μαθητή και τεστ αξιολόγησης) </a:t>
            </a:r>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Αξιολόγηση στοιχείων – Εξέταση υποθέσεων</a:t>
            </a:r>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Εκπόνηση διαγνωστικού πορίσματος με αιτιολόγηση και διευκρινήσεις όσο αφορά το πρόβλημα μέσω διαφόρων αλληλεξαρτήσεων και αλληλεπιδράσεων.</a:t>
            </a:r>
            <a:endParaRPr lang="en-US" sz="1000" dirty="0" smtClean="0">
              <a:latin typeface="Times New Roman" pitchFamily="18" charset="0"/>
              <a:cs typeface="Times New Roman" pitchFamily="18" charset="0"/>
            </a:endParaRPr>
          </a:p>
          <a:p>
            <a:pPr lvl="0" algn="just">
              <a:buFont typeface="Arial" pitchFamily="34" charset="0"/>
              <a:buChar char="•"/>
            </a:pPr>
            <a:r>
              <a:rPr lang="el-GR" sz="1000" dirty="0" smtClean="0">
                <a:latin typeface="Times New Roman" pitchFamily="18" charset="0"/>
                <a:cs typeface="Times New Roman" pitchFamily="18" charset="0"/>
              </a:rPr>
              <a:t>Προγραμματισμός μέτρων παρέμβασης σε συνεργασία με τον μαθητή, την οικογένεια και το σχολείο (Γαληνέα, 2006)</a:t>
            </a:r>
            <a:endParaRPr lang="en-US" sz="1000"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
        <p:nvSpPr>
          <p:cNvPr id="506" name="Text Placeholder 505"/>
          <p:cNvSpPr>
            <a:spLocks noGrp="1"/>
          </p:cNvSpPr>
          <p:nvPr>
            <p:ph type="body" sz="quarter" idx="151"/>
          </p:nvPr>
        </p:nvSpPr>
        <p:spPr/>
        <p:txBody>
          <a:bodyPr>
            <a:normAutofit fontScale="62500" lnSpcReduction="20000"/>
          </a:bodyPr>
          <a:lstStyle/>
          <a:p>
            <a:r>
              <a:rPr lang="el-GR" sz="4200" dirty="0" smtClean="0">
                <a:latin typeface="Times New Roman" pitchFamily="18" charset="0"/>
                <a:cs typeface="Times New Roman" pitchFamily="18" charset="0"/>
              </a:rPr>
              <a:t>Γεωργίου Δήμητρα     </a:t>
            </a:r>
            <a:r>
              <a:rPr lang="en-GB" sz="4200" dirty="0" smtClean="0">
                <a:latin typeface="Times New Roman" pitchFamily="18" charset="0"/>
                <a:cs typeface="Times New Roman" pitchFamily="18" charset="0"/>
              </a:rPr>
              <a:t>&amp;</a:t>
            </a:r>
            <a:r>
              <a:rPr lang="el-GR" sz="4200" dirty="0" smtClean="0">
                <a:latin typeface="Times New Roman" pitchFamily="18" charset="0"/>
                <a:cs typeface="Times New Roman" pitchFamily="18" charset="0"/>
              </a:rPr>
              <a:t>    Τοπαλίδου </a:t>
            </a:r>
            <a:r>
              <a:rPr lang="el-GR" sz="4200" dirty="0" err="1" smtClean="0">
                <a:latin typeface="Times New Roman" pitchFamily="18" charset="0"/>
                <a:cs typeface="Times New Roman" pitchFamily="18" charset="0"/>
              </a:rPr>
              <a:t>Νάταλη</a:t>
            </a:r>
            <a:r>
              <a:rPr lang="el-GR" sz="4200" dirty="0" smtClean="0">
                <a:latin typeface="Times New Roman" pitchFamily="18" charset="0"/>
                <a:cs typeface="Times New Roman" pitchFamily="18" charset="0"/>
              </a:rPr>
              <a:t> </a:t>
            </a:r>
            <a:endParaRPr lang="en-US" sz="4200" dirty="0" smtClean="0">
              <a:latin typeface="Times New Roman" pitchFamily="18" charset="0"/>
              <a:cs typeface="Times New Roman" pitchFamily="18" charset="0"/>
            </a:endParaRPr>
          </a:p>
          <a:p>
            <a:r>
              <a:rPr lang="el-GR" sz="4400" dirty="0" smtClean="0"/>
              <a:t>Φοιτήτριες Μεταπτυχιακού προγράμματος συμβουλευτικής και Επαγγελματικής καθοδήγησης του Πανεπιστημίου </a:t>
            </a:r>
            <a:r>
              <a:rPr lang="en-US" sz="4400" dirty="0" smtClean="0"/>
              <a:t>Frederick</a:t>
            </a:r>
            <a:r>
              <a:rPr lang="el-GR" sz="4400" dirty="0" smtClean="0"/>
              <a:t> Λεμεσού, απόφοιτες δημοτικής εκπαίδευσης</a:t>
            </a:r>
            <a:endParaRPr lang="en-US" sz="4200"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
        <p:nvSpPr>
          <p:cNvPr id="507" name="Text Placeholder 506"/>
          <p:cNvSpPr>
            <a:spLocks noGrp="1"/>
          </p:cNvSpPr>
          <p:nvPr>
            <p:ph type="body" sz="quarter" idx="153"/>
          </p:nvPr>
        </p:nvSpPr>
        <p:spPr/>
        <p:txBody>
          <a:bodyPr>
            <a:normAutofit fontScale="47500" lnSpcReduction="20000"/>
          </a:bodyPr>
          <a:lstStyle/>
          <a:p>
            <a:pPr algn="just"/>
            <a:r>
              <a:rPr lang="el-GR" dirty="0" smtClean="0">
                <a:latin typeface="Times New Roman" pitchFamily="18" charset="0"/>
                <a:cs typeface="Times New Roman" pitchFamily="18" charset="0"/>
              </a:rPr>
              <a:t>Ρατσισμός στα δημοτικά σχολεία και παρέμβαση  στο σχολικό χώρο: ρόλος εκπαιδευτικού και σύμβουλου εκπαιδευτικού</a:t>
            </a:r>
            <a:endParaRPr lang="en-US" dirty="0">
              <a:latin typeface="Times New Roman" pitchFamily="18" charset="0"/>
              <a:cs typeface="Times New Roman" pitchFamily="18" charset="0"/>
            </a:endParaRPr>
          </a:p>
        </p:txBody>
      </p:sp>
      <p:pic>
        <p:nvPicPr>
          <p:cNvPr id="4098" name="Picture 2" descr="C:\Users\Natali\Desktop\47455-532-11-9601.jpg"/>
          <p:cNvPicPr>
            <a:picLocks noChangeAspect="1" noChangeArrowheads="1"/>
          </p:cNvPicPr>
          <p:nvPr/>
        </p:nvPicPr>
        <p:blipFill>
          <a:blip r:embed="rId6" cstate="print"/>
          <a:srcRect/>
          <a:stretch>
            <a:fillRect/>
          </a:stretch>
        </p:blipFill>
        <p:spPr bwMode="auto">
          <a:xfrm>
            <a:off x="6869113" y="14743939"/>
            <a:ext cx="4103688" cy="2137338"/>
          </a:xfrm>
          <a:prstGeom prst="rect">
            <a:avLst/>
          </a:prstGeom>
          <a:ln>
            <a:noFill/>
          </a:ln>
          <a:effectLst>
            <a:softEdge rad="112500"/>
          </a:effectLst>
        </p:spPr>
      </p:pic>
      <p:pic>
        <p:nvPicPr>
          <p:cNvPr id="4099" name="Picture 3" descr="C:\Users\Natali\Desktop\r2.jpg"/>
          <p:cNvPicPr>
            <a:picLocks noChangeAspect="1" noChangeArrowheads="1"/>
          </p:cNvPicPr>
          <p:nvPr/>
        </p:nvPicPr>
        <p:blipFill>
          <a:blip r:embed="rId7" cstate="print"/>
          <a:srcRect/>
          <a:stretch>
            <a:fillRect/>
          </a:stretch>
        </p:blipFill>
        <p:spPr bwMode="auto">
          <a:xfrm>
            <a:off x="16519591" y="14743939"/>
            <a:ext cx="4119497" cy="22855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7" name="Picture 16" descr="C:\Users\Natali\Desktop\MASTER frederick\10811505_471529826320775_472141392_n.jpg"/>
          <p:cNvPicPr/>
          <p:nvPr/>
        </p:nvPicPr>
        <p:blipFill>
          <a:blip r:embed="rId8" cstate="print"/>
          <a:srcRect/>
          <a:stretch>
            <a:fillRect/>
          </a:stretch>
        </p:blipFill>
        <p:spPr bwMode="auto">
          <a:xfrm>
            <a:off x="8137590" y="3790950"/>
            <a:ext cx="8782051" cy="987580"/>
          </a:xfrm>
          <a:prstGeom prst="rect">
            <a:avLst/>
          </a:prstGeom>
          <a:ln>
            <a:noFill/>
          </a:ln>
          <a:effectLst>
            <a:softEdge rad="112500"/>
          </a:effectLst>
        </p:spPr>
      </p:pic>
    </p:spTree>
    <p:extLst>
      <p:ext uri="{BB962C8B-B14F-4D97-AF65-F5344CB8AC3E}">
        <p14:creationId xmlns:p14="http://schemas.microsoft.com/office/powerpoint/2010/main" xmlns="" val="3267103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70CMx100C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PosterPresentations.com-70CMx100CM</Template>
  <TotalTime>159</TotalTime>
  <Words>1674</Words>
  <Application>Microsoft Office PowerPoint</Application>
  <PresentationFormat>Προσαρμογή</PresentationFormat>
  <Paragraphs>133</Paragraphs>
  <Slides>1</Slides>
  <Notes>1</Notes>
  <HiddenSlides>0</HiddenSlides>
  <MMClips>0</MMClips>
  <ScaleCrop>false</ScaleCrop>
  <HeadingPairs>
    <vt:vector size="6" baseType="variant">
      <vt:variant>
        <vt:lpstr>Θέμα</vt:lpstr>
      </vt:variant>
      <vt:variant>
        <vt:i4>2</vt:i4>
      </vt:variant>
      <vt:variant>
        <vt:lpstr>Ενσωματωμένοι διακομιστές OLE</vt:lpstr>
      </vt:variant>
      <vt:variant>
        <vt:i4>1</vt:i4>
      </vt:variant>
      <vt:variant>
        <vt:lpstr>Τίτλοι διαφανειών</vt:lpstr>
      </vt:variant>
      <vt:variant>
        <vt:i4>1</vt:i4>
      </vt:variant>
    </vt:vector>
  </HeadingPairs>
  <TitlesOfParts>
    <vt:vector size="4" baseType="lpstr">
      <vt:lpstr>PosterPresentations.com-70CMx100CM</vt:lpstr>
      <vt:lpstr>Classic - Wide Center</vt:lpstr>
      <vt:lpstr>Image</vt:lpstr>
      <vt:lpstr>Διαφάνεια 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rany</cp:lastModifiedBy>
  <cp:revision>59</cp:revision>
  <dcterms:created xsi:type="dcterms:W3CDTF">2012-02-10T00:10:15Z</dcterms:created>
  <dcterms:modified xsi:type="dcterms:W3CDTF">2015-05-25T20:05:33Z</dcterms:modified>
</cp:coreProperties>
</file>