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2"/>
  </p:notesMasterIdLst>
  <p:sldIdLst>
    <p:sldId id="256" r:id="rId2"/>
    <p:sldId id="275" r:id="rId3"/>
    <p:sldId id="276" r:id="rId4"/>
    <p:sldId id="278" r:id="rId5"/>
    <p:sldId id="279" r:id="rId6"/>
    <p:sldId id="257" r:id="rId7"/>
    <p:sldId id="261" r:id="rId8"/>
    <p:sldId id="262" r:id="rId9"/>
    <p:sldId id="263" r:id="rId10"/>
    <p:sldId id="269" r:id="rId11"/>
    <p:sldId id="266" r:id="rId12"/>
    <p:sldId id="267" r:id="rId13"/>
    <p:sldId id="268" r:id="rId14"/>
    <p:sldId id="264" r:id="rId15"/>
    <p:sldId id="274" r:id="rId16"/>
    <p:sldId id="265" r:id="rId17"/>
    <p:sldId id="270" r:id="rId18"/>
    <p:sldId id="271" r:id="rId19"/>
    <p:sldId id="272" r:id="rId20"/>
    <p:sldId id="273" r:id="rId21"/>
    <p:sldId id="290" r:id="rId22"/>
    <p:sldId id="291" r:id="rId23"/>
    <p:sldId id="292" r:id="rId24"/>
    <p:sldId id="277" r:id="rId25"/>
    <p:sldId id="284" r:id="rId26"/>
    <p:sldId id="285" r:id="rId27"/>
    <p:sldId id="280" r:id="rId28"/>
    <p:sldId id="288" r:id="rId29"/>
    <p:sldId id="289" r:id="rId30"/>
    <p:sldId id="258" r:id="rId31"/>
  </p:sldIdLst>
  <p:sldSz cx="9144000" cy="6858000" type="screen4x3"/>
  <p:notesSz cx="6761163" cy="99425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D90D"/>
    <a:srgbClr val="DBF44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80" y="108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atlantic\shares\Research\Kaminioti%20Olympia\Documents\&#917;&#927;&#928;&#928;&#917;&#928;%20&#916;&#917;&#916;&#927;&#924;&#917;&#925;&#913;%20&#915;&#921;&#913;%20&#928;&#913;&#929;&#927;&#933;&#931;&#921;&#913;&#931;&#919;.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el-GR"/>
  <c:chart>
    <c:plotArea>
      <c:layout/>
      <c:lineChart>
        <c:grouping val="standard"/>
        <c:ser>
          <c:idx val="0"/>
          <c:order val="0"/>
          <c:tx>
            <c:strRef>
              <c:f>Data!$G$145</c:f>
              <c:strCache>
                <c:ptCount val="1"/>
                <c:pt idx="0">
                  <c:v>E.E. 28</c:v>
                </c:pt>
              </c:strCache>
            </c:strRef>
          </c:tx>
          <c:spPr>
            <a:ln>
              <a:solidFill>
                <a:srgbClr val="384B09"/>
              </a:solidFill>
            </a:ln>
          </c:spPr>
          <c:marker>
            <c:symbol val="none"/>
          </c:marker>
          <c:cat>
            <c:strRef>
              <c:f>Data!$H$144:$AG$144</c:f>
              <c:strCache>
                <c:ptCount val="26"/>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pt idx="19">
                  <c:v>2012Q4</c:v>
                </c:pt>
                <c:pt idx="20">
                  <c:v>2013Q1</c:v>
                </c:pt>
                <c:pt idx="21">
                  <c:v>2013Q2</c:v>
                </c:pt>
                <c:pt idx="22">
                  <c:v>2013Q3</c:v>
                </c:pt>
                <c:pt idx="23">
                  <c:v>2013Q4</c:v>
                </c:pt>
                <c:pt idx="24">
                  <c:v>2014Q1</c:v>
                </c:pt>
                <c:pt idx="25">
                  <c:v>2014Q2</c:v>
                </c:pt>
              </c:strCache>
            </c:strRef>
          </c:cat>
          <c:val>
            <c:numRef>
              <c:f>Data!$H$145:$AG$145</c:f>
              <c:numCache>
                <c:formatCode>#,##0.0</c:formatCode>
                <c:ptCount val="26"/>
                <c:pt idx="0">
                  <c:v>38.9</c:v>
                </c:pt>
                <c:pt idx="1">
                  <c:v>38.700000000000003</c:v>
                </c:pt>
                <c:pt idx="2">
                  <c:v>36.4</c:v>
                </c:pt>
                <c:pt idx="3">
                  <c:v>34.800000000000011</c:v>
                </c:pt>
                <c:pt idx="4">
                  <c:v>31.6</c:v>
                </c:pt>
                <c:pt idx="5">
                  <c:v>32.5</c:v>
                </c:pt>
                <c:pt idx="6">
                  <c:v>33.800000000000011</c:v>
                </c:pt>
                <c:pt idx="7">
                  <c:v>35.300000000000011</c:v>
                </c:pt>
                <c:pt idx="8">
                  <c:v>37</c:v>
                </c:pt>
                <c:pt idx="9">
                  <c:v>39.9</c:v>
                </c:pt>
                <c:pt idx="10">
                  <c:v>41.2</c:v>
                </c:pt>
                <c:pt idx="11">
                  <c:v>42.3</c:v>
                </c:pt>
                <c:pt idx="12">
                  <c:v>42.2</c:v>
                </c:pt>
                <c:pt idx="13">
                  <c:v>43.2</c:v>
                </c:pt>
                <c:pt idx="14">
                  <c:v>43.3</c:v>
                </c:pt>
                <c:pt idx="15">
                  <c:v>43.8</c:v>
                </c:pt>
                <c:pt idx="16">
                  <c:v>42.8</c:v>
                </c:pt>
                <c:pt idx="17">
                  <c:v>44.7</c:v>
                </c:pt>
                <c:pt idx="18">
                  <c:v>45</c:v>
                </c:pt>
                <c:pt idx="19">
                  <c:v>45.9</c:v>
                </c:pt>
                <c:pt idx="20">
                  <c:v>45.3</c:v>
                </c:pt>
                <c:pt idx="21">
                  <c:v>47.1</c:v>
                </c:pt>
                <c:pt idx="22">
                  <c:v>48.1</c:v>
                </c:pt>
                <c:pt idx="23">
                  <c:v>49.4</c:v>
                </c:pt>
                <c:pt idx="24">
                  <c:v>48.7</c:v>
                </c:pt>
                <c:pt idx="25">
                  <c:v>50.1</c:v>
                </c:pt>
              </c:numCache>
            </c:numRef>
          </c:val>
        </c:ser>
        <c:ser>
          <c:idx val="1"/>
          <c:order val="1"/>
          <c:tx>
            <c:strRef>
              <c:f>Data!$G$146</c:f>
              <c:strCache>
                <c:ptCount val="1"/>
                <c:pt idx="0">
                  <c:v>Ελλάδα</c:v>
                </c:pt>
              </c:strCache>
            </c:strRef>
          </c:tx>
          <c:spPr>
            <a:ln>
              <a:solidFill>
                <a:srgbClr val="AFE527"/>
              </a:solidFill>
            </a:ln>
          </c:spPr>
          <c:marker>
            <c:symbol val="none"/>
          </c:marker>
          <c:cat>
            <c:strRef>
              <c:f>Data!$H$144:$AG$144</c:f>
              <c:strCache>
                <c:ptCount val="26"/>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pt idx="19">
                  <c:v>2012Q4</c:v>
                </c:pt>
                <c:pt idx="20">
                  <c:v>2013Q1</c:v>
                </c:pt>
                <c:pt idx="21">
                  <c:v>2013Q2</c:v>
                </c:pt>
                <c:pt idx="22">
                  <c:v>2013Q3</c:v>
                </c:pt>
                <c:pt idx="23">
                  <c:v>2013Q4</c:v>
                </c:pt>
                <c:pt idx="24">
                  <c:v>2014Q1</c:v>
                </c:pt>
                <c:pt idx="25">
                  <c:v>2014Q2</c:v>
                </c:pt>
              </c:strCache>
            </c:strRef>
          </c:cat>
          <c:val>
            <c:numRef>
              <c:f>Data!$H$146:$AG$146</c:f>
              <c:numCache>
                <c:formatCode>#,##0.0</c:formatCode>
                <c:ptCount val="26"/>
                <c:pt idx="0">
                  <c:v>45.9</c:v>
                </c:pt>
                <c:pt idx="1">
                  <c:v>49.2</c:v>
                </c:pt>
                <c:pt idx="2">
                  <c:v>49.5</c:v>
                </c:pt>
                <c:pt idx="3">
                  <c:v>44.3</c:v>
                </c:pt>
                <c:pt idx="4">
                  <c:v>39.1</c:v>
                </c:pt>
                <c:pt idx="5">
                  <c:v>40.9</c:v>
                </c:pt>
                <c:pt idx="6">
                  <c:v>40.700000000000003</c:v>
                </c:pt>
                <c:pt idx="7">
                  <c:v>40.800000000000011</c:v>
                </c:pt>
                <c:pt idx="8">
                  <c:v>42.1</c:v>
                </c:pt>
                <c:pt idx="9">
                  <c:v>45</c:v>
                </c:pt>
                <c:pt idx="10">
                  <c:v>45.7</c:v>
                </c:pt>
                <c:pt idx="11">
                  <c:v>45.5</c:v>
                </c:pt>
                <c:pt idx="12">
                  <c:v>44.5</c:v>
                </c:pt>
                <c:pt idx="13">
                  <c:v>48.9</c:v>
                </c:pt>
                <c:pt idx="14">
                  <c:v>50.8</c:v>
                </c:pt>
                <c:pt idx="15">
                  <c:v>52.2</c:v>
                </c:pt>
                <c:pt idx="16">
                  <c:v>54.6</c:v>
                </c:pt>
                <c:pt idx="17">
                  <c:v>57.1</c:v>
                </c:pt>
                <c:pt idx="18">
                  <c:v>60.5</c:v>
                </c:pt>
                <c:pt idx="19">
                  <c:v>63.5</c:v>
                </c:pt>
                <c:pt idx="20">
                  <c:v>63.6</c:v>
                </c:pt>
                <c:pt idx="21">
                  <c:v>65.099999999999994</c:v>
                </c:pt>
                <c:pt idx="22">
                  <c:v>69.2</c:v>
                </c:pt>
                <c:pt idx="23">
                  <c:v>70.5</c:v>
                </c:pt>
                <c:pt idx="24">
                  <c:v>71.400000000000006</c:v>
                </c:pt>
                <c:pt idx="25">
                  <c:v>74.400000000000006</c:v>
                </c:pt>
              </c:numCache>
            </c:numRef>
          </c:val>
        </c:ser>
        <c:dLbls/>
        <c:marker val="1"/>
        <c:axId val="68377600"/>
        <c:axId val="68825856"/>
      </c:lineChart>
      <c:catAx>
        <c:axId val="68377600"/>
        <c:scaling>
          <c:orientation val="minMax"/>
        </c:scaling>
        <c:axPos val="b"/>
        <c:tickLblPos val="nextTo"/>
        <c:crossAx val="68825856"/>
        <c:crosses val="autoZero"/>
        <c:auto val="1"/>
        <c:lblAlgn val="ctr"/>
        <c:lblOffset val="100"/>
      </c:catAx>
      <c:valAx>
        <c:axId val="68825856"/>
        <c:scaling>
          <c:orientation val="minMax"/>
        </c:scaling>
        <c:axPos val="l"/>
        <c:majorGridlines/>
        <c:numFmt formatCode="#,##0.0" sourceLinked="1"/>
        <c:tickLblPos val="nextTo"/>
        <c:crossAx val="68377600"/>
        <c:crosses val="autoZero"/>
        <c:crossBetween val="between"/>
      </c:valAx>
    </c:plotArea>
    <c:legend>
      <c:legendPos val="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plotArea>
      <c:layout/>
      <c:lineChart>
        <c:grouping val="standard"/>
        <c:ser>
          <c:idx val="0"/>
          <c:order val="0"/>
          <c:tx>
            <c:strRef>
              <c:f>Data!$AB$316</c:f>
              <c:strCache>
                <c:ptCount val="1"/>
                <c:pt idx="0">
                  <c:v>E.E. 28 ISCED 0-6</c:v>
                </c:pt>
              </c:strCache>
            </c:strRef>
          </c:tx>
          <c:spPr>
            <a:ln>
              <a:solidFill>
                <a:srgbClr val="384B09"/>
              </a:solidFill>
            </a:ln>
          </c:spPr>
          <c:marker>
            <c:symbol val="none"/>
          </c:marker>
          <c:cat>
            <c:strRef>
              <c:f>Data!$AC$315:$AN$315</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Data!$AC$316:$AN$316</c:f>
              <c:numCache>
                <c:formatCode>#,##0.0</c:formatCode>
                <c:ptCount val="12"/>
                <c:pt idx="0">
                  <c:v>15.6</c:v>
                </c:pt>
                <c:pt idx="1">
                  <c:v>15.5</c:v>
                </c:pt>
                <c:pt idx="2">
                  <c:v>15.2</c:v>
                </c:pt>
                <c:pt idx="3">
                  <c:v>15</c:v>
                </c:pt>
                <c:pt idx="4">
                  <c:v>13.9</c:v>
                </c:pt>
                <c:pt idx="5">
                  <c:v>13.2</c:v>
                </c:pt>
                <c:pt idx="6">
                  <c:v>13</c:v>
                </c:pt>
                <c:pt idx="7">
                  <c:v>14.7</c:v>
                </c:pt>
                <c:pt idx="8">
                  <c:v>15.2</c:v>
                </c:pt>
                <c:pt idx="9">
                  <c:v>15.4</c:v>
                </c:pt>
                <c:pt idx="10">
                  <c:v>15.8</c:v>
                </c:pt>
                <c:pt idx="11">
                  <c:v>15.9</c:v>
                </c:pt>
              </c:numCache>
            </c:numRef>
          </c:val>
        </c:ser>
        <c:ser>
          <c:idx val="1"/>
          <c:order val="1"/>
          <c:tx>
            <c:strRef>
              <c:f>Data!$AB$317</c:f>
              <c:strCache>
                <c:ptCount val="1"/>
                <c:pt idx="0">
                  <c:v>Ελλάδα ISCED 0-6</c:v>
                </c:pt>
              </c:strCache>
            </c:strRef>
          </c:tx>
          <c:spPr>
            <a:ln>
              <a:solidFill>
                <a:srgbClr val="AFE527"/>
              </a:solidFill>
            </a:ln>
          </c:spPr>
          <c:marker>
            <c:symbol val="none"/>
          </c:marker>
          <c:cat>
            <c:strRef>
              <c:f>Data!$AC$315:$AN$315</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Data!$AC$317:$AN$317</c:f>
              <c:numCache>
                <c:formatCode>#,##0.0</c:formatCode>
                <c:ptCount val="12"/>
                <c:pt idx="0">
                  <c:v>19.3</c:v>
                </c:pt>
                <c:pt idx="1">
                  <c:v>20.6</c:v>
                </c:pt>
                <c:pt idx="2">
                  <c:v>19.899999999999999</c:v>
                </c:pt>
                <c:pt idx="3">
                  <c:v>18.7</c:v>
                </c:pt>
                <c:pt idx="4">
                  <c:v>15.5</c:v>
                </c:pt>
                <c:pt idx="5">
                  <c:v>15.2</c:v>
                </c:pt>
                <c:pt idx="6">
                  <c:v>14.8</c:v>
                </c:pt>
                <c:pt idx="7">
                  <c:v>15.9</c:v>
                </c:pt>
                <c:pt idx="8">
                  <c:v>18.600000000000001</c:v>
                </c:pt>
                <c:pt idx="9">
                  <c:v>23</c:v>
                </c:pt>
                <c:pt idx="10">
                  <c:v>26.8</c:v>
                </c:pt>
                <c:pt idx="11">
                  <c:v>28.5</c:v>
                </c:pt>
              </c:numCache>
            </c:numRef>
          </c:val>
        </c:ser>
        <c:dLbls/>
        <c:marker val="1"/>
        <c:axId val="87260160"/>
        <c:axId val="87270912"/>
      </c:lineChart>
      <c:catAx>
        <c:axId val="87260160"/>
        <c:scaling>
          <c:orientation val="minMax"/>
        </c:scaling>
        <c:axPos val="b"/>
        <c:tickLblPos val="nextTo"/>
        <c:crossAx val="87270912"/>
        <c:crosses val="autoZero"/>
        <c:auto val="1"/>
        <c:lblAlgn val="ctr"/>
        <c:lblOffset val="100"/>
      </c:catAx>
      <c:valAx>
        <c:axId val="87270912"/>
        <c:scaling>
          <c:orientation val="minMax"/>
        </c:scaling>
        <c:axPos val="l"/>
        <c:majorGridlines/>
        <c:numFmt formatCode="#,##0.0" sourceLinked="1"/>
        <c:tickLblPos val="nextTo"/>
        <c:crossAx val="87260160"/>
        <c:crosses val="autoZero"/>
        <c:crossBetween val="between"/>
      </c:valAx>
    </c:plotArea>
    <c:legend>
      <c:legendPos val="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EF02385B-FC58-4F43-AD9A-47D46E308223}" type="datetimeFigureOut">
              <a:rPr lang="el-GR" smtClean="0"/>
              <a:pPr/>
              <a:t>19/12/2014</a:t>
            </a:fld>
            <a:endParaRPr lang="el-GR"/>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765FE027-2555-4BC2-B3B4-FDEED3BB235D}" type="slidenum">
              <a:rPr lang="el-GR" smtClean="0"/>
              <a:pPr/>
              <a:t>‹#›</a:t>
            </a:fld>
            <a:endParaRPr lang="el-GR"/>
          </a:p>
        </p:txBody>
      </p:sp>
    </p:spTree>
    <p:extLst>
      <p:ext uri="{BB962C8B-B14F-4D97-AF65-F5344CB8AC3E}">
        <p14:creationId xmlns:p14="http://schemas.microsoft.com/office/powerpoint/2010/main" xmlns="" val="2515627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E1B5BAA-24C6-4A3F-94CB-49FA2A91DE74}" type="datetimeFigureOut">
              <a:rPr lang="el-GR" smtClean="0"/>
              <a:pPr/>
              <a:t>19/12/2014</a:t>
            </a:fld>
            <a:endParaRPr lang="el-GR"/>
          </a:p>
        </p:txBody>
      </p:sp>
      <p:sp>
        <p:nvSpPr>
          <p:cNvPr id="16" name="Slide Number Placeholder 15"/>
          <p:cNvSpPr>
            <a:spLocks noGrp="1"/>
          </p:cNvSpPr>
          <p:nvPr>
            <p:ph type="sldNum" sz="quarter" idx="11"/>
          </p:nvPr>
        </p:nvSpPr>
        <p:spPr/>
        <p:txBody>
          <a:bodyPr/>
          <a:lstStyle/>
          <a:p>
            <a:fld id="{3C74B0F3-7225-4950-BE66-24EDB7B23A86}" type="slidenum">
              <a:rPr lang="el-GR" smtClean="0"/>
              <a:pPr/>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1B5BAA-24C6-4A3F-94CB-49FA2A91DE74}" type="datetimeFigureOut">
              <a:rPr lang="el-GR" smtClean="0"/>
              <a:pPr/>
              <a:t>19/12/2014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C74B0F3-7225-4950-BE66-24EDB7B23A8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1B5BAA-24C6-4A3F-94CB-49FA2A91DE74}" type="datetimeFigureOut">
              <a:rPr lang="el-GR" smtClean="0"/>
              <a:pPr/>
              <a:t>19/12/2014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C74B0F3-7225-4950-BE66-24EDB7B23A8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E1B5BAA-24C6-4A3F-94CB-49FA2A91DE74}" type="datetimeFigureOut">
              <a:rPr lang="el-GR" smtClean="0"/>
              <a:pPr/>
              <a:t>19/12/2014</a:t>
            </a:fld>
            <a:endParaRPr lang="el-GR"/>
          </a:p>
        </p:txBody>
      </p:sp>
      <p:sp>
        <p:nvSpPr>
          <p:cNvPr id="15" name="Slide Number Placeholder 14"/>
          <p:cNvSpPr>
            <a:spLocks noGrp="1"/>
          </p:cNvSpPr>
          <p:nvPr>
            <p:ph type="sldNum" sz="quarter" idx="15"/>
          </p:nvPr>
        </p:nvSpPr>
        <p:spPr/>
        <p:txBody>
          <a:bodyPr/>
          <a:lstStyle>
            <a:lvl1pPr algn="ctr">
              <a:defRPr/>
            </a:lvl1pPr>
          </a:lstStyle>
          <a:p>
            <a:fld id="{3C74B0F3-7225-4950-BE66-24EDB7B23A86}" type="slidenum">
              <a:rPr lang="el-GR" smtClean="0"/>
              <a:pPr/>
              <a:t>‹#›</a:t>
            </a:fld>
            <a:endParaRPr lang="el-GR"/>
          </a:p>
        </p:txBody>
      </p:sp>
      <p:sp>
        <p:nvSpPr>
          <p:cNvPr id="16" name="Footer Placeholder 15"/>
          <p:cNvSpPr>
            <a:spLocks noGrp="1"/>
          </p:cNvSpPr>
          <p:nvPr>
            <p:ph type="ftr" sz="quarter" idx="16"/>
          </p:nvPr>
        </p:nvSpPr>
        <p:spPr/>
        <p:txBody>
          <a:bodyPr/>
          <a:lstStyle/>
          <a:p>
            <a:endParaRPr lang="el-G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E1B5BAA-24C6-4A3F-94CB-49FA2A91DE74}" type="datetimeFigureOut">
              <a:rPr lang="el-GR" smtClean="0"/>
              <a:pPr/>
              <a:t>19/12/2014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C74B0F3-7225-4950-BE66-24EDB7B23A86}" type="slidenum">
              <a:rPr lang="el-GR" smtClean="0"/>
              <a:pPr/>
              <a:t>‹#›</a:t>
            </a:fld>
            <a:endParaRPr lang="el-G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E1B5BAA-24C6-4A3F-94CB-49FA2A91DE74}" type="datetimeFigureOut">
              <a:rPr lang="el-GR" smtClean="0"/>
              <a:pPr/>
              <a:t>19/12/2014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C74B0F3-7225-4950-BE66-24EDB7B23A86}" type="slidenum">
              <a:rPr lang="el-GR" smtClean="0"/>
              <a:pPr/>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C74B0F3-7225-4950-BE66-24EDB7B23A86}" type="slidenum">
              <a:rPr lang="el-GR" smtClean="0"/>
              <a:pPr/>
              <a:t>‹#›</a:t>
            </a:fld>
            <a:endParaRPr lang="el-GR"/>
          </a:p>
        </p:txBody>
      </p:sp>
      <p:sp>
        <p:nvSpPr>
          <p:cNvPr id="8" name="Footer Placeholder 7"/>
          <p:cNvSpPr>
            <a:spLocks noGrp="1"/>
          </p:cNvSpPr>
          <p:nvPr>
            <p:ph type="ftr" sz="quarter" idx="11"/>
          </p:nvPr>
        </p:nvSpPr>
        <p:spPr/>
        <p:txBody>
          <a:bodyPr/>
          <a:lstStyle/>
          <a:p>
            <a:endParaRPr lang="el-GR"/>
          </a:p>
        </p:txBody>
      </p:sp>
      <p:sp>
        <p:nvSpPr>
          <p:cNvPr id="7" name="Date Placeholder 6"/>
          <p:cNvSpPr>
            <a:spLocks noGrp="1"/>
          </p:cNvSpPr>
          <p:nvPr>
            <p:ph type="dt" sz="half" idx="10"/>
          </p:nvPr>
        </p:nvSpPr>
        <p:spPr/>
        <p:txBody>
          <a:bodyPr/>
          <a:lstStyle/>
          <a:p>
            <a:fld id="{5E1B5BAA-24C6-4A3F-94CB-49FA2A91DE74}" type="datetimeFigureOut">
              <a:rPr lang="el-GR" smtClean="0"/>
              <a:pPr/>
              <a:t>19/12/2014</a:t>
            </a:fld>
            <a:endParaRPr lang="el-G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E1B5BAA-24C6-4A3F-94CB-49FA2A91DE74}" type="datetimeFigureOut">
              <a:rPr lang="el-GR" smtClean="0"/>
              <a:pPr/>
              <a:t>19/12/2014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C74B0F3-7225-4950-BE66-24EDB7B23A86}" type="slidenum">
              <a:rPr lang="el-GR" smtClean="0"/>
              <a:pPr/>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B5BAA-24C6-4A3F-94CB-49FA2A91DE74}" type="datetimeFigureOut">
              <a:rPr lang="el-GR" smtClean="0"/>
              <a:pPr/>
              <a:t>19/12/2014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C74B0F3-7225-4950-BE66-24EDB7B23A8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E1B5BAA-24C6-4A3F-94CB-49FA2A91DE74}" type="datetimeFigureOut">
              <a:rPr lang="el-GR" smtClean="0"/>
              <a:pPr/>
              <a:t>19/12/2014</a:t>
            </a:fld>
            <a:endParaRPr lang="el-GR"/>
          </a:p>
        </p:txBody>
      </p:sp>
      <p:sp>
        <p:nvSpPr>
          <p:cNvPr id="9" name="Slide Number Placeholder 8"/>
          <p:cNvSpPr>
            <a:spLocks noGrp="1"/>
          </p:cNvSpPr>
          <p:nvPr>
            <p:ph type="sldNum" sz="quarter" idx="15"/>
          </p:nvPr>
        </p:nvSpPr>
        <p:spPr/>
        <p:txBody>
          <a:bodyPr/>
          <a:lstStyle/>
          <a:p>
            <a:fld id="{3C74B0F3-7225-4950-BE66-24EDB7B23A86}" type="slidenum">
              <a:rPr lang="el-GR" smtClean="0"/>
              <a:pPr/>
              <a:t>‹#›</a:t>
            </a:fld>
            <a:endParaRPr lang="el-GR"/>
          </a:p>
        </p:txBody>
      </p:sp>
      <p:sp>
        <p:nvSpPr>
          <p:cNvPr id="10" name="Footer Placeholder 9"/>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E1B5BAA-24C6-4A3F-94CB-49FA2A91DE74}" type="datetimeFigureOut">
              <a:rPr lang="el-GR" smtClean="0"/>
              <a:pPr/>
              <a:t>19/12/2014</a:t>
            </a:fld>
            <a:endParaRPr lang="el-GR"/>
          </a:p>
        </p:txBody>
      </p:sp>
      <p:sp>
        <p:nvSpPr>
          <p:cNvPr id="9" name="Slide Number Placeholder 8"/>
          <p:cNvSpPr>
            <a:spLocks noGrp="1"/>
          </p:cNvSpPr>
          <p:nvPr>
            <p:ph type="sldNum" sz="quarter" idx="11"/>
          </p:nvPr>
        </p:nvSpPr>
        <p:spPr/>
        <p:txBody>
          <a:bodyPr/>
          <a:lstStyle/>
          <a:p>
            <a:fld id="{3C74B0F3-7225-4950-BE66-24EDB7B23A86}" type="slidenum">
              <a:rPr lang="el-GR" smtClean="0"/>
              <a:pPr/>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E1B5BAA-24C6-4A3F-94CB-49FA2A91DE74}" type="datetimeFigureOut">
              <a:rPr lang="el-GR" smtClean="0"/>
              <a:pPr/>
              <a:t>19/12/2014</a:t>
            </a:fld>
            <a:endParaRPr lang="el-G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C74B0F3-7225-4950-BE66-24EDB7B23A86}" type="slidenum">
              <a:rPr lang="el-GR" smtClean="0"/>
              <a:pPr/>
              <a:t>‹#›</a:t>
            </a:fld>
            <a:endParaRPr lang="el-G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149080"/>
            <a:ext cx="8305800" cy="1872208"/>
          </a:xfrm>
        </p:spPr>
        <p:txBody>
          <a:bodyPr/>
          <a:lstStyle/>
          <a:p>
            <a:r>
              <a:rPr lang="el-GR" dirty="0" smtClean="0"/>
              <a:t>Ολυμπία Καμινιώτη, </a:t>
            </a:r>
            <a:r>
              <a:rPr lang="en-US" dirty="0" smtClean="0"/>
              <a:t>Ph.D.</a:t>
            </a:r>
            <a:endParaRPr lang="el-GR" dirty="0" smtClean="0"/>
          </a:p>
          <a:p>
            <a:pPr algn="l"/>
            <a:r>
              <a:rPr lang="en-US" sz="1800" dirty="0" smtClean="0"/>
              <a:t>	</a:t>
            </a:r>
          </a:p>
          <a:p>
            <a:pPr algn="l"/>
            <a:r>
              <a:rPr lang="en-US" sz="1800" dirty="0" smtClean="0"/>
              <a:t>	</a:t>
            </a:r>
            <a:r>
              <a:rPr lang="el-GR" sz="1800" dirty="0" smtClean="0"/>
              <a:t>Διευθύντρια Ανάλυσης Αγοράς Εργασίας και Εργασιακών Σχέσεων, </a:t>
            </a:r>
          </a:p>
          <a:p>
            <a:pPr algn="l"/>
            <a:r>
              <a:rPr lang="el-GR" sz="1800" dirty="0" smtClean="0"/>
              <a:t>	Εθνικό Ινστιτούτο Εργασίας και Ανθρώπινου Δυναμικού</a:t>
            </a:r>
          </a:p>
          <a:p>
            <a:pPr algn="l"/>
            <a:r>
              <a:rPr lang="en-US" sz="1800" dirty="0" smtClean="0"/>
              <a:t>	</a:t>
            </a:r>
          </a:p>
          <a:p>
            <a:pPr algn="l"/>
            <a:r>
              <a:rPr lang="en-US" sz="1800" dirty="0"/>
              <a:t>	</a:t>
            </a:r>
            <a:r>
              <a:rPr lang="el-GR" sz="1800" dirty="0" smtClean="0"/>
              <a:t>Σύμβουλος επαγγελματικού προσανατολισμού</a:t>
            </a:r>
          </a:p>
          <a:p>
            <a:endParaRPr lang="el-GR" dirty="0"/>
          </a:p>
        </p:txBody>
      </p:sp>
      <p:sp>
        <p:nvSpPr>
          <p:cNvPr id="2" name="Title 1"/>
          <p:cNvSpPr>
            <a:spLocks noGrp="1"/>
          </p:cNvSpPr>
          <p:nvPr>
            <p:ph type="ctrTitle"/>
          </p:nvPr>
        </p:nvSpPr>
        <p:spPr>
          <a:xfrm>
            <a:off x="457200" y="116632"/>
            <a:ext cx="8305800" cy="3456384"/>
          </a:xfrm>
        </p:spPr>
        <p:txBody>
          <a:bodyPr/>
          <a:lstStyle/>
          <a:p>
            <a:r>
              <a:rPr lang="el-GR" sz="1800" dirty="0" smtClean="0"/>
              <a:t/>
            </a:r>
            <a:br>
              <a:rPr lang="el-GR" sz="1800" dirty="0" smtClean="0"/>
            </a:br>
            <a:r>
              <a:rPr lang="el-GR" sz="1800" dirty="0"/>
              <a:t/>
            </a:r>
            <a:br>
              <a:rPr lang="el-GR" sz="1800" dirty="0"/>
            </a:br>
            <a:r>
              <a:rPr lang="el-GR" sz="1800" dirty="0" smtClean="0"/>
              <a:t/>
            </a:r>
            <a:br>
              <a:rPr lang="el-GR" sz="1800" dirty="0" smtClean="0"/>
            </a:br>
            <a:r>
              <a:rPr lang="el-GR" sz="1800" dirty="0"/>
              <a:t/>
            </a:r>
            <a:br>
              <a:rPr lang="el-GR" sz="1800" dirty="0"/>
            </a:br>
            <a:r>
              <a:rPr lang="el-GR" sz="1800" dirty="0" smtClean="0">
                <a:solidFill>
                  <a:srgbClr val="0070C0"/>
                </a:solidFill>
              </a:rPr>
              <a:t>Η επιχειρηματικότητα ως επαγγελματική επιλογή και η συμβουλευτική σταδιοδρομίας</a:t>
            </a:r>
            <a:br>
              <a:rPr lang="el-GR" sz="1800" dirty="0" smtClean="0">
                <a:solidFill>
                  <a:srgbClr val="0070C0"/>
                </a:solidFill>
              </a:rPr>
            </a:br>
            <a:r>
              <a:rPr lang="el-GR" sz="1800" dirty="0" smtClean="0">
                <a:solidFill>
                  <a:srgbClr val="0070C0"/>
                </a:solidFill>
              </a:rPr>
              <a:t/>
            </a:r>
            <a:br>
              <a:rPr lang="el-GR" sz="1800" dirty="0" smtClean="0">
                <a:solidFill>
                  <a:srgbClr val="0070C0"/>
                </a:solidFill>
              </a:rPr>
            </a:br>
            <a:r>
              <a:rPr lang="el-GR" sz="2000" dirty="0" smtClean="0">
                <a:solidFill>
                  <a:srgbClr val="0070C0"/>
                </a:solidFill>
              </a:rPr>
              <a:t>Ε.Ο.Π.Π.Ε.Π.-ΕΛ.Ε</a:t>
            </a:r>
            <a:r>
              <a:rPr lang="en-US" sz="2000" dirty="0" smtClean="0">
                <a:solidFill>
                  <a:srgbClr val="0070C0"/>
                </a:solidFill>
              </a:rPr>
              <a:t>.</a:t>
            </a:r>
            <a:r>
              <a:rPr lang="el-GR" sz="2000" dirty="0" smtClean="0">
                <a:solidFill>
                  <a:srgbClr val="0070C0"/>
                </a:solidFill>
              </a:rPr>
              <a:t>ΣΥ.Π</a:t>
            </a:r>
            <a:r>
              <a:rPr lang="el-GR" sz="1800" dirty="0" smtClean="0">
                <a:solidFill>
                  <a:srgbClr val="0070C0"/>
                </a:solidFill>
              </a:rPr>
              <a:t>.</a:t>
            </a:r>
            <a:br>
              <a:rPr lang="el-GR" sz="1800" dirty="0" smtClean="0">
                <a:solidFill>
                  <a:srgbClr val="0070C0"/>
                </a:solidFill>
              </a:rPr>
            </a:br>
            <a:r>
              <a:rPr lang="el-GR" sz="1800" dirty="0" smtClean="0">
                <a:solidFill>
                  <a:srgbClr val="0070C0"/>
                </a:solidFill>
              </a:rPr>
              <a:t/>
            </a:r>
            <a:br>
              <a:rPr lang="el-GR" sz="1800" dirty="0" smtClean="0">
                <a:solidFill>
                  <a:srgbClr val="0070C0"/>
                </a:solidFill>
              </a:rPr>
            </a:br>
            <a:r>
              <a:rPr lang="el-GR" sz="1800" dirty="0" smtClean="0">
                <a:solidFill>
                  <a:srgbClr val="0070C0"/>
                </a:solidFill>
              </a:rPr>
              <a:t>6 &amp; 7 Δεκεμβρίου 2014</a:t>
            </a:r>
            <a:br>
              <a:rPr lang="el-GR" sz="1800" dirty="0" smtClean="0">
                <a:solidFill>
                  <a:srgbClr val="0070C0"/>
                </a:solidFill>
              </a:rPr>
            </a:br>
            <a:r>
              <a:rPr lang="el-GR" sz="1800" dirty="0" smtClean="0">
                <a:solidFill>
                  <a:srgbClr val="0070C0"/>
                </a:solidFill>
              </a:rPr>
              <a:t>Χαροκόπειο Πανεπιστήμιο</a:t>
            </a:r>
            <a:r>
              <a:rPr lang="el-GR" sz="2400" dirty="0" smtClean="0">
                <a:solidFill>
                  <a:schemeClr val="accent2">
                    <a:lumMod val="60000"/>
                    <a:lumOff val="40000"/>
                  </a:schemeClr>
                </a:solidFill>
              </a:rPr>
              <a:t/>
            </a:r>
            <a:br>
              <a:rPr lang="el-GR" sz="2400" dirty="0" smtClean="0">
                <a:solidFill>
                  <a:schemeClr val="accent2">
                    <a:lumMod val="60000"/>
                    <a:lumOff val="40000"/>
                  </a:schemeClr>
                </a:solidFill>
              </a:rPr>
            </a:br>
            <a:r>
              <a:rPr lang="el-GR" sz="3600" dirty="0" smtClean="0"/>
              <a:t/>
            </a:r>
            <a:br>
              <a:rPr lang="el-GR" sz="3600" dirty="0" smtClean="0"/>
            </a:br>
            <a:r>
              <a:rPr lang="el-GR" sz="3200" dirty="0" smtClean="0"/>
              <a:t>ΑΠΑΣΧΟΛΗΣΗ, ΕΠΙΧΕΙΡΗΜΑΤΙΚΟΤΗΤΑ ΚΑΙ ΣΥΜΒΟΥΛΕΥΤΙΚΗ ΣΤΑΔΙΟΔΡΟΜΙΑΣ</a:t>
            </a:r>
            <a:endParaRPr lang="el-GR" sz="3200" dirty="0"/>
          </a:p>
        </p:txBody>
      </p:sp>
    </p:spTree>
    <p:extLst>
      <p:ext uri="{BB962C8B-B14F-4D97-AF65-F5344CB8AC3E}">
        <p14:creationId xmlns:p14="http://schemas.microsoft.com/office/powerpoint/2010/main" xmlns="" val="3804787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Ποιοι επλήγησαν περισσότερο από την κρίση;</a:t>
            </a:r>
          </a:p>
          <a:p>
            <a:r>
              <a:rPr lang="el-GR" dirty="0" smtClean="0"/>
              <a:t>Ποιοι κλάδοι θεωρούνται δυναμικοί;</a:t>
            </a:r>
          </a:p>
          <a:p>
            <a:r>
              <a:rPr lang="el-GR" dirty="0" smtClean="0"/>
              <a:t>Ποια επαγγέλματα θεωρούνται δυναμικά;</a:t>
            </a:r>
          </a:p>
          <a:p>
            <a:r>
              <a:rPr lang="el-GR" dirty="0" smtClean="0"/>
              <a:t>Δυναμικότητα – ανθεκτικότητα κλάδων/επαγγελμάτων</a:t>
            </a:r>
            <a:endParaRPr lang="el-GR" dirty="0"/>
          </a:p>
        </p:txBody>
      </p:sp>
      <p:sp>
        <p:nvSpPr>
          <p:cNvPr id="3" name="Title 2"/>
          <p:cNvSpPr>
            <a:spLocks noGrp="1"/>
          </p:cNvSpPr>
          <p:nvPr>
            <p:ph type="title"/>
          </p:nvPr>
        </p:nvSpPr>
        <p:spPr/>
        <p:txBody>
          <a:bodyPr>
            <a:normAutofit/>
          </a:bodyPr>
          <a:lstStyle/>
          <a:p>
            <a:pPr algn="ctr"/>
            <a:r>
              <a:rPr lang="el-GR" sz="2800" dirty="0" smtClean="0">
                <a:solidFill>
                  <a:srgbClr val="BCD90D"/>
                </a:solidFill>
              </a:rPr>
              <a:t>ΣΗΜΑΝΤΙΚΑ ΕΡΩΤΗΜΑΤΑ</a:t>
            </a:r>
            <a:endParaRPr lang="el-GR" sz="2800" dirty="0">
              <a:solidFill>
                <a:srgbClr val="BCD90D"/>
              </a:solidFill>
            </a:endParaRPr>
          </a:p>
        </p:txBody>
      </p:sp>
    </p:spTree>
    <p:extLst>
      <p:ext uri="{BB962C8B-B14F-4D97-AF65-F5344CB8AC3E}">
        <p14:creationId xmlns:p14="http://schemas.microsoft.com/office/powerpoint/2010/main" xmlns="" val="223345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92503677"/>
              </p:ext>
            </p:extLst>
          </p:nvPr>
        </p:nvGraphicFramePr>
        <p:xfrm>
          <a:off x="971600" y="2390394"/>
          <a:ext cx="7272808" cy="2208276"/>
        </p:xfrm>
        <a:graphic>
          <a:graphicData uri="http://schemas.openxmlformats.org/drawingml/2006/table">
            <a:tbl>
              <a:tblPr firstRow="1" firstCol="1" bandRow="1"/>
              <a:tblGrid>
                <a:gridCol w="3744416"/>
                <a:gridCol w="3528392"/>
              </a:tblGrid>
              <a:tr h="0">
                <a:tc>
                  <a:txBody>
                    <a:bodyPr/>
                    <a:lstStyle/>
                    <a:p>
                      <a:pPr algn="just">
                        <a:lnSpc>
                          <a:spcPct val="115000"/>
                        </a:lnSpc>
                        <a:spcAft>
                          <a:spcPts val="0"/>
                        </a:spcAft>
                      </a:pPr>
                      <a:r>
                        <a:rPr lang="el-GR" sz="1800">
                          <a:effectLst/>
                          <a:latin typeface="Cambria"/>
                          <a:ea typeface="Calibri"/>
                          <a:cs typeface="Times New Roman"/>
                        </a:rPr>
                        <a:t> </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dirty="0">
                          <a:effectLst/>
                          <a:latin typeface="Cambria"/>
                          <a:ea typeface="Calibri"/>
                          <a:cs typeface="Times New Roman"/>
                        </a:rPr>
                        <a:t>Μεταβολή </a:t>
                      </a:r>
                      <a:r>
                        <a:rPr lang="el-GR" sz="1800" dirty="0" smtClean="0">
                          <a:effectLst/>
                          <a:latin typeface="Cambria"/>
                          <a:ea typeface="Calibri"/>
                          <a:cs typeface="Times New Roman"/>
                        </a:rPr>
                        <a:t>αριθμού ανέργων: </a:t>
                      </a:r>
                      <a:endParaRPr lang="el-GR" sz="1100" dirty="0">
                        <a:effectLst/>
                        <a:latin typeface="Calibri"/>
                        <a:ea typeface="Calibri"/>
                        <a:cs typeface="Times New Roman"/>
                      </a:endParaRPr>
                    </a:p>
                    <a:p>
                      <a:pPr algn="ctr">
                        <a:lnSpc>
                          <a:spcPct val="115000"/>
                        </a:lnSpc>
                        <a:spcAft>
                          <a:spcPts val="0"/>
                        </a:spcAft>
                      </a:pPr>
                      <a:r>
                        <a:rPr lang="el-GR" sz="1800" dirty="0" err="1">
                          <a:effectLst/>
                          <a:latin typeface="Cambria"/>
                          <a:ea typeface="Calibri"/>
                          <a:cs typeface="Times New Roman"/>
                        </a:rPr>
                        <a:t>β</a:t>
                      </a:r>
                      <a:r>
                        <a:rPr lang="el-GR" sz="1800" dirty="0" err="1" smtClean="0">
                          <a:effectLst/>
                          <a:latin typeface="Cambria"/>
                          <a:ea typeface="Calibri"/>
                          <a:cs typeface="Times New Roman"/>
                        </a:rPr>
                        <a:t>΄</a:t>
                      </a:r>
                      <a:r>
                        <a:rPr lang="el-GR" sz="1800" dirty="0" smtClean="0">
                          <a:effectLst/>
                          <a:latin typeface="Cambria"/>
                          <a:ea typeface="Calibri"/>
                          <a:cs typeface="Times New Roman"/>
                        </a:rPr>
                        <a:t> τρίμηνο </a:t>
                      </a:r>
                      <a:r>
                        <a:rPr lang="el-GR" sz="1800" dirty="0">
                          <a:effectLst/>
                          <a:latin typeface="Cambria"/>
                          <a:ea typeface="Calibri"/>
                          <a:cs typeface="Times New Roman"/>
                        </a:rPr>
                        <a:t>2008-β΄τρίμηνο 2014</a:t>
                      </a:r>
                      <a:endParaRPr lang="el-G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l-GR" sz="1800">
                          <a:effectLst/>
                          <a:latin typeface="Cambria"/>
                          <a:ea typeface="Calibri"/>
                          <a:cs typeface="Times New Roman"/>
                        </a:rPr>
                        <a:t>Σύνολο ανέργων</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249%</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l-GR" sz="1800">
                          <a:effectLst/>
                          <a:latin typeface="Cambria"/>
                          <a:ea typeface="Calibri"/>
                          <a:cs typeface="Times New Roman"/>
                        </a:rPr>
                        <a:t>Άνεργοι άνδρες</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357%</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l-GR" sz="1800">
                          <a:effectLst/>
                          <a:latin typeface="Cambria"/>
                          <a:ea typeface="Calibri"/>
                          <a:cs typeface="Times New Roman"/>
                        </a:rPr>
                        <a:t>Άνεργες γυναίκες</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184%</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l-GR" sz="1800">
                          <a:effectLst/>
                          <a:latin typeface="Cambria"/>
                          <a:ea typeface="Calibri"/>
                          <a:cs typeface="Times New Roman"/>
                        </a:rPr>
                        <a:t>Άνεργοι 25-29 ετών</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152%</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l-GR" sz="1800">
                          <a:effectLst/>
                          <a:latin typeface="Cambria"/>
                          <a:ea typeface="Calibri"/>
                          <a:cs typeface="Times New Roman"/>
                        </a:rPr>
                        <a:t>Άνεργοι 45-64 ετών</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dirty="0">
                          <a:effectLst/>
                          <a:latin typeface="Cambria"/>
                          <a:ea typeface="Calibri"/>
                          <a:cs typeface="Times New Roman"/>
                        </a:rPr>
                        <a:t>458%</a:t>
                      </a:r>
                      <a:endParaRPr lang="el-G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a:bodyPr>
          <a:lstStyle/>
          <a:p>
            <a:pPr algn="ctr"/>
            <a:r>
              <a:rPr lang="el-GR" sz="2800" dirty="0" smtClean="0">
                <a:solidFill>
                  <a:srgbClr val="BCD90D"/>
                </a:solidFill>
              </a:rPr>
              <a:t>Ποιες δημογραφικές κατηγορίες πλήττονται περισσότερο</a:t>
            </a:r>
            <a:endParaRPr lang="el-GR" sz="2800" dirty="0">
              <a:solidFill>
                <a:srgbClr val="BCD90D"/>
              </a:solidFill>
            </a:endParaRPr>
          </a:p>
        </p:txBody>
      </p:sp>
      <p:sp>
        <p:nvSpPr>
          <p:cNvPr id="5" name="Rectangle 1"/>
          <p:cNvSpPr>
            <a:spLocks noChangeArrowheads="1"/>
          </p:cNvSpPr>
          <p:nvPr/>
        </p:nvSpPr>
        <p:spPr bwMode="auto">
          <a:xfrm>
            <a:off x="1555750" y="23907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097360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548215423"/>
              </p:ext>
            </p:extLst>
          </p:nvPr>
        </p:nvGraphicFramePr>
        <p:xfrm>
          <a:off x="1556384" y="1772816"/>
          <a:ext cx="6616015" cy="3299056"/>
        </p:xfrm>
        <a:graphic>
          <a:graphicData uri="http://schemas.openxmlformats.org/drawingml/2006/table">
            <a:tbl>
              <a:tblPr firstRow="1" firstCol="1" bandRow="1"/>
              <a:tblGrid>
                <a:gridCol w="3071038"/>
                <a:gridCol w="3544977"/>
              </a:tblGrid>
              <a:tr h="1649528">
                <a:tc>
                  <a:txBody>
                    <a:bodyPr/>
                    <a:lstStyle/>
                    <a:p>
                      <a:pPr algn="just">
                        <a:lnSpc>
                          <a:spcPct val="115000"/>
                        </a:lnSpc>
                        <a:spcAft>
                          <a:spcPts val="0"/>
                        </a:spcAft>
                      </a:pPr>
                      <a:r>
                        <a:rPr lang="el-GR" sz="1800" dirty="0">
                          <a:effectLst/>
                          <a:latin typeface="Cambria"/>
                          <a:ea typeface="Calibri"/>
                          <a:cs typeface="Times New Roman"/>
                        </a:rPr>
                        <a:t>Τομείς παραγωγής</a:t>
                      </a:r>
                      <a:endParaRPr lang="el-G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dirty="0">
                          <a:effectLst/>
                          <a:latin typeface="Cambria"/>
                          <a:ea typeface="Calibri"/>
                          <a:cs typeface="Times New Roman"/>
                        </a:rPr>
                        <a:t>Μεταβολή απασχόλησης: </a:t>
                      </a:r>
                      <a:endParaRPr lang="el-GR" sz="1100" dirty="0">
                        <a:effectLst/>
                        <a:latin typeface="Calibri"/>
                        <a:ea typeface="Calibri"/>
                        <a:cs typeface="Times New Roman"/>
                      </a:endParaRPr>
                    </a:p>
                    <a:p>
                      <a:pPr algn="ctr">
                        <a:lnSpc>
                          <a:spcPct val="115000"/>
                        </a:lnSpc>
                        <a:spcAft>
                          <a:spcPts val="0"/>
                        </a:spcAft>
                      </a:pPr>
                      <a:r>
                        <a:rPr lang="el-GR" sz="1800" dirty="0" err="1">
                          <a:effectLst/>
                          <a:latin typeface="Cambria"/>
                          <a:ea typeface="Calibri"/>
                          <a:cs typeface="Times New Roman"/>
                        </a:rPr>
                        <a:t>β΄τρίμηνο</a:t>
                      </a:r>
                      <a:r>
                        <a:rPr lang="el-GR" sz="1800" dirty="0">
                          <a:effectLst/>
                          <a:latin typeface="Cambria"/>
                          <a:ea typeface="Calibri"/>
                          <a:cs typeface="Times New Roman"/>
                        </a:rPr>
                        <a:t> 2008-β΄τρίμηνο 2014</a:t>
                      </a:r>
                      <a:endParaRPr lang="el-G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382">
                <a:tc>
                  <a:txBody>
                    <a:bodyPr/>
                    <a:lstStyle/>
                    <a:p>
                      <a:pPr algn="just">
                        <a:lnSpc>
                          <a:spcPct val="115000"/>
                        </a:lnSpc>
                        <a:spcAft>
                          <a:spcPts val="0"/>
                        </a:spcAft>
                      </a:pPr>
                      <a:r>
                        <a:rPr lang="el-GR" sz="1800">
                          <a:effectLst/>
                          <a:latin typeface="Cambria"/>
                          <a:ea typeface="Calibri"/>
                          <a:cs typeface="Times New Roman"/>
                        </a:rPr>
                        <a:t>Σύνολο</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-23,7%</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382">
                <a:tc>
                  <a:txBody>
                    <a:bodyPr/>
                    <a:lstStyle/>
                    <a:p>
                      <a:pPr algn="just">
                        <a:lnSpc>
                          <a:spcPct val="115000"/>
                        </a:lnSpc>
                        <a:spcAft>
                          <a:spcPts val="0"/>
                        </a:spcAft>
                      </a:pPr>
                      <a:r>
                        <a:rPr lang="el-GR" sz="1800">
                          <a:effectLst/>
                          <a:latin typeface="Cambria"/>
                          <a:ea typeface="Calibri"/>
                          <a:cs typeface="Times New Roman"/>
                        </a:rPr>
                        <a:t>Πρωτογενής</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-7,8%</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382">
                <a:tc>
                  <a:txBody>
                    <a:bodyPr/>
                    <a:lstStyle/>
                    <a:p>
                      <a:pPr algn="just">
                        <a:lnSpc>
                          <a:spcPct val="115000"/>
                        </a:lnSpc>
                        <a:spcAft>
                          <a:spcPts val="0"/>
                        </a:spcAft>
                      </a:pPr>
                      <a:r>
                        <a:rPr lang="el-GR" sz="1800">
                          <a:effectLst/>
                          <a:latin typeface="Cambria"/>
                          <a:ea typeface="Calibri"/>
                          <a:cs typeface="Times New Roman"/>
                        </a:rPr>
                        <a:t>Δευτερογενής</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-48,4%</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382">
                <a:tc>
                  <a:txBody>
                    <a:bodyPr/>
                    <a:lstStyle/>
                    <a:p>
                      <a:pPr algn="just">
                        <a:lnSpc>
                          <a:spcPct val="115000"/>
                        </a:lnSpc>
                        <a:spcAft>
                          <a:spcPts val="0"/>
                        </a:spcAft>
                      </a:pPr>
                      <a:r>
                        <a:rPr lang="el-GR" sz="1800" dirty="0">
                          <a:effectLst/>
                          <a:latin typeface="Cambria"/>
                          <a:ea typeface="Calibri"/>
                          <a:cs typeface="Times New Roman"/>
                        </a:rPr>
                        <a:t>Τριτογενής</a:t>
                      </a:r>
                      <a:endParaRPr lang="el-G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dirty="0">
                          <a:effectLst/>
                          <a:latin typeface="Cambria"/>
                          <a:ea typeface="Calibri"/>
                          <a:cs typeface="Times New Roman"/>
                        </a:rPr>
                        <a:t>-18,1%</a:t>
                      </a:r>
                      <a:endParaRPr lang="el-G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a:bodyPr>
          <a:lstStyle/>
          <a:p>
            <a:pPr algn="ctr"/>
            <a:r>
              <a:rPr lang="el-GR" sz="2800" dirty="0" smtClean="0">
                <a:solidFill>
                  <a:srgbClr val="BCD90D"/>
                </a:solidFill>
              </a:rPr>
              <a:t>Μεταβολές στους τομείς παραγωγής κατά τη διάρκεια της κρίσης</a:t>
            </a:r>
            <a:endParaRPr lang="el-GR" sz="2800" dirty="0">
              <a:solidFill>
                <a:srgbClr val="BCD90D"/>
              </a:solidFill>
            </a:endParaRPr>
          </a:p>
        </p:txBody>
      </p:sp>
      <p:sp>
        <p:nvSpPr>
          <p:cNvPr id="5" name="Rectangle 1"/>
          <p:cNvSpPr>
            <a:spLocks noChangeArrowheads="1"/>
          </p:cNvSpPr>
          <p:nvPr/>
        </p:nvSpPr>
        <p:spPr bwMode="auto">
          <a:xfrm>
            <a:off x="1555750" y="25479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716489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607360466"/>
              </p:ext>
            </p:extLst>
          </p:nvPr>
        </p:nvGraphicFramePr>
        <p:xfrm>
          <a:off x="683568" y="1614167"/>
          <a:ext cx="7560840" cy="3785616"/>
        </p:xfrm>
        <a:graphic>
          <a:graphicData uri="http://schemas.openxmlformats.org/drawingml/2006/table">
            <a:tbl>
              <a:tblPr firstRow="1" firstCol="1" bandRow="1"/>
              <a:tblGrid>
                <a:gridCol w="4902209"/>
                <a:gridCol w="2658631"/>
              </a:tblGrid>
              <a:tr h="0">
                <a:tc>
                  <a:txBody>
                    <a:bodyPr/>
                    <a:lstStyle/>
                    <a:p>
                      <a:pPr>
                        <a:lnSpc>
                          <a:spcPct val="115000"/>
                        </a:lnSpc>
                        <a:spcAft>
                          <a:spcPts val="0"/>
                        </a:spcAft>
                      </a:pPr>
                      <a:r>
                        <a:rPr lang="el-GR" sz="1800">
                          <a:effectLst/>
                          <a:latin typeface="Cambria"/>
                          <a:ea typeface="Calibri"/>
                          <a:cs typeface="Times New Roman"/>
                        </a:rPr>
                        <a:t>Ενδεικτικοί κλάδοι οικονομικής παραγωγής</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Μεταβολή απασχόλησης: </a:t>
                      </a:r>
                      <a:endParaRPr lang="el-GR" sz="1100">
                        <a:effectLst/>
                        <a:latin typeface="Calibri"/>
                        <a:ea typeface="Calibri"/>
                        <a:cs typeface="Times New Roman"/>
                      </a:endParaRPr>
                    </a:p>
                    <a:p>
                      <a:pPr algn="ctr">
                        <a:lnSpc>
                          <a:spcPct val="115000"/>
                        </a:lnSpc>
                        <a:spcAft>
                          <a:spcPts val="0"/>
                        </a:spcAft>
                      </a:pPr>
                      <a:r>
                        <a:rPr lang="el-GR" sz="1800">
                          <a:effectLst/>
                          <a:latin typeface="Cambria"/>
                          <a:ea typeface="Calibri"/>
                          <a:cs typeface="Times New Roman"/>
                        </a:rPr>
                        <a:t>β΄τρίμηνο 2008-β΄τρίμηνο 2014</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a:effectLst/>
                          <a:latin typeface="Cambria"/>
                          <a:ea typeface="Calibri"/>
                          <a:cs typeface="Times New Roman"/>
                        </a:rPr>
                        <a:t>Σύνολο</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-23,7%</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a:effectLst/>
                          <a:latin typeface="Cambria"/>
                          <a:ea typeface="Calibri"/>
                          <a:cs typeface="Times New Roman"/>
                        </a:rPr>
                        <a:t>Γεωργία</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-7,8%</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a:effectLst/>
                          <a:latin typeface="Cambria"/>
                          <a:ea typeface="Calibri"/>
                          <a:cs typeface="Times New Roman"/>
                        </a:rPr>
                        <a:t>Μεταποίηση</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-41,6%</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a:effectLst/>
                          <a:latin typeface="Cambria"/>
                          <a:ea typeface="Calibri"/>
                          <a:cs typeface="Times New Roman"/>
                        </a:rPr>
                        <a:t>Κατασκευές</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-63,1%</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a:effectLst/>
                          <a:latin typeface="Cambria"/>
                          <a:ea typeface="Calibri"/>
                          <a:cs typeface="Times New Roman"/>
                        </a:rPr>
                        <a:t>Εμπόριο</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-26,1%</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a:effectLst/>
                          <a:latin typeface="Cambria"/>
                          <a:ea typeface="Calibri"/>
                          <a:cs typeface="Times New Roman"/>
                        </a:rPr>
                        <a:t>Ενημέρωση, επικοινωνία</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-1,3%</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a:effectLst/>
                          <a:latin typeface="Cambria"/>
                          <a:ea typeface="Calibri"/>
                          <a:cs typeface="Times New Roman"/>
                        </a:rPr>
                        <a:t>Διοικητικές, υποστηρικτικές δραστηριότητες</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8,6%</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a:effectLst/>
                          <a:latin typeface="Cambria"/>
                          <a:ea typeface="Calibri"/>
                          <a:cs typeface="Times New Roman"/>
                        </a:rPr>
                        <a:t>Εκπαίδευση</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a:effectLst/>
                          <a:latin typeface="Cambria"/>
                          <a:ea typeface="Calibri"/>
                          <a:cs typeface="Times New Roman"/>
                        </a:rPr>
                        <a:t>-10,2%</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a:effectLst/>
                          <a:latin typeface="Cambria"/>
                          <a:ea typeface="Calibri"/>
                          <a:cs typeface="Times New Roman"/>
                        </a:rPr>
                        <a:t>Υγεία</a:t>
                      </a:r>
                      <a:endParaRPr lang="el-G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dirty="0">
                          <a:effectLst/>
                          <a:latin typeface="Cambria"/>
                          <a:ea typeface="Calibri"/>
                          <a:cs typeface="Times New Roman"/>
                        </a:rPr>
                        <a:t>-10,6%</a:t>
                      </a:r>
                      <a:endParaRPr lang="el-G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a:bodyPr>
          <a:lstStyle/>
          <a:p>
            <a:pPr algn="ctr"/>
            <a:r>
              <a:rPr lang="el-GR" sz="2800" dirty="0" smtClean="0">
                <a:solidFill>
                  <a:srgbClr val="BCD90D"/>
                </a:solidFill>
              </a:rPr>
              <a:t>Μεταβολές απασχόλησης στους κλάδους </a:t>
            </a:r>
            <a:br>
              <a:rPr lang="el-GR" sz="2800" dirty="0" smtClean="0">
                <a:solidFill>
                  <a:srgbClr val="BCD90D"/>
                </a:solidFill>
              </a:rPr>
            </a:br>
            <a:r>
              <a:rPr lang="el-GR" sz="2800" dirty="0" smtClean="0">
                <a:solidFill>
                  <a:srgbClr val="BCD90D"/>
                </a:solidFill>
              </a:rPr>
              <a:t>κατά τη διάρκεια της κρίσης</a:t>
            </a:r>
            <a:endParaRPr lang="el-GR" sz="2800" dirty="0">
              <a:solidFill>
                <a:srgbClr val="BCD90D"/>
              </a:solidFill>
            </a:endParaRPr>
          </a:p>
        </p:txBody>
      </p:sp>
      <p:sp>
        <p:nvSpPr>
          <p:cNvPr id="7" name="Rectangle 2"/>
          <p:cNvSpPr>
            <a:spLocks noChangeArrowheads="1"/>
          </p:cNvSpPr>
          <p:nvPr/>
        </p:nvSpPr>
        <p:spPr bwMode="auto">
          <a:xfrm>
            <a:off x="1555750" y="160178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546606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570074666"/>
              </p:ext>
            </p:extLst>
          </p:nvPr>
        </p:nvGraphicFramePr>
        <p:xfrm>
          <a:off x="539552" y="1524000"/>
          <a:ext cx="7992888" cy="4572000"/>
        </p:xfrm>
        <a:graphic>
          <a:graphicData uri="http://schemas.openxmlformats.org/drawingml/2006/table">
            <a:tbl>
              <a:tblPr firstRow="1" firstCol="1" bandRow="1"/>
              <a:tblGrid>
                <a:gridCol w="4680520"/>
                <a:gridCol w="3312368"/>
              </a:tblGrid>
              <a:tr h="1219200">
                <a:tc>
                  <a:txBody>
                    <a:bodyPr/>
                    <a:lstStyle/>
                    <a:p>
                      <a:pPr algn="just">
                        <a:lnSpc>
                          <a:spcPct val="115000"/>
                        </a:lnSpc>
                        <a:spcAft>
                          <a:spcPts val="0"/>
                        </a:spcAft>
                      </a:pPr>
                      <a:r>
                        <a:rPr lang="el-GR" sz="1700" dirty="0">
                          <a:effectLst/>
                          <a:latin typeface="Cambria"/>
                          <a:ea typeface="Calibri"/>
                          <a:cs typeface="Times New Roman"/>
                        </a:rPr>
                        <a:t>Επαγγελματική κατηγορία</a:t>
                      </a:r>
                      <a:endParaRPr lang="el-GR" sz="1100" dirty="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Μεταβολή απασχόλησης: </a:t>
                      </a:r>
                      <a:endParaRPr lang="el-GR" sz="1100">
                        <a:effectLst/>
                        <a:latin typeface="Calibri"/>
                        <a:ea typeface="Calibri"/>
                        <a:cs typeface="Times New Roman"/>
                      </a:endParaRPr>
                    </a:p>
                    <a:p>
                      <a:pPr algn="ctr">
                        <a:lnSpc>
                          <a:spcPct val="115000"/>
                        </a:lnSpc>
                        <a:spcAft>
                          <a:spcPts val="0"/>
                        </a:spcAft>
                      </a:pPr>
                      <a:r>
                        <a:rPr lang="el-GR" sz="1700">
                          <a:effectLst/>
                          <a:latin typeface="Cambria"/>
                          <a:ea typeface="Calibri"/>
                          <a:cs typeface="Times New Roman"/>
                        </a:rPr>
                        <a:t>β΄τρίμηνο 2008-β΄τρίμηνο 2014</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0"/>
                        </a:spcAft>
                      </a:pPr>
                      <a:r>
                        <a:rPr lang="el-GR" sz="1700">
                          <a:effectLst/>
                          <a:latin typeface="Cambria"/>
                          <a:ea typeface="Calibri"/>
                          <a:cs typeface="Times New Roman"/>
                        </a:rPr>
                        <a:t>Σύνολο</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-23,7%</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0"/>
                        </a:spcAft>
                      </a:pPr>
                      <a:r>
                        <a:rPr lang="el-GR" sz="1700">
                          <a:effectLst/>
                          <a:latin typeface="Cambria"/>
                          <a:ea typeface="Calibri"/>
                          <a:cs typeface="Times New Roman"/>
                        </a:rPr>
                        <a:t>Διευθυντικά στελέχη</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-71,5%</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0"/>
                        </a:spcAft>
                      </a:pPr>
                      <a:r>
                        <a:rPr lang="el-GR" sz="1700">
                          <a:effectLst/>
                          <a:latin typeface="Cambria"/>
                          <a:ea typeface="Calibri"/>
                          <a:cs typeface="Times New Roman"/>
                        </a:rPr>
                        <a:t>Επιστημονικά επαγγέλματα</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-0,3%</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0"/>
                        </a:spcAft>
                      </a:pPr>
                      <a:r>
                        <a:rPr lang="el-GR" sz="1700">
                          <a:effectLst/>
                          <a:latin typeface="Cambria"/>
                          <a:ea typeface="Calibri"/>
                          <a:cs typeface="Times New Roman"/>
                        </a:rPr>
                        <a:t>Τεχνολόγοι και τεχνικοί βοηθοί</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-28,8%</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0"/>
                        </a:spcAft>
                      </a:pPr>
                      <a:r>
                        <a:rPr lang="el-GR" sz="1700">
                          <a:effectLst/>
                          <a:latin typeface="Cambria"/>
                          <a:ea typeface="Calibri"/>
                          <a:cs typeface="Times New Roman"/>
                        </a:rPr>
                        <a:t>Υπάλληλοι γραφείου</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-37,9%</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l">
                        <a:lnSpc>
                          <a:spcPct val="115000"/>
                        </a:lnSpc>
                        <a:spcAft>
                          <a:spcPts val="0"/>
                        </a:spcAft>
                      </a:pPr>
                      <a:r>
                        <a:rPr lang="el-GR" sz="1700" dirty="0">
                          <a:effectLst/>
                          <a:latin typeface="Cambria"/>
                          <a:ea typeface="Calibri"/>
                          <a:cs typeface="Times New Roman"/>
                        </a:rPr>
                        <a:t>Απασχολούμενοι στην παροχή υπηρεσιών και πωλητές</a:t>
                      </a:r>
                      <a:endParaRPr lang="el-GR" sz="1100" dirty="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+14,5%</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0"/>
                        </a:spcAft>
                      </a:pPr>
                      <a:r>
                        <a:rPr lang="el-GR" sz="1700" dirty="0">
                          <a:effectLst/>
                          <a:latin typeface="Cambria"/>
                          <a:ea typeface="Calibri"/>
                          <a:cs typeface="Times New Roman"/>
                        </a:rPr>
                        <a:t>Ειδικευμένοι γεωργοί, κτηνοτρόφοι</a:t>
                      </a:r>
                      <a:endParaRPr lang="el-GR" sz="1100" dirty="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-9,5%</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0"/>
                        </a:spcAft>
                      </a:pPr>
                      <a:r>
                        <a:rPr lang="el-GR" sz="1700">
                          <a:effectLst/>
                          <a:latin typeface="Cambria"/>
                          <a:ea typeface="Calibri"/>
                          <a:cs typeface="Times New Roman"/>
                        </a:rPr>
                        <a:t>Ειδικευμένοι τεχνίτες</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-47,9%</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0"/>
                        </a:spcAft>
                      </a:pPr>
                      <a:r>
                        <a:rPr lang="el-GR" sz="1700">
                          <a:effectLst/>
                          <a:latin typeface="Cambria"/>
                          <a:ea typeface="Calibri"/>
                          <a:cs typeface="Times New Roman"/>
                        </a:rPr>
                        <a:t>Χειριστές μηχανημάτων</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a:effectLst/>
                          <a:latin typeface="Cambria"/>
                          <a:ea typeface="Calibri"/>
                          <a:cs typeface="Times New Roman"/>
                        </a:rPr>
                        <a:t>-30,9%</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0"/>
                        </a:spcAft>
                      </a:pPr>
                      <a:r>
                        <a:rPr lang="el-GR" sz="1700">
                          <a:effectLst/>
                          <a:latin typeface="Cambria"/>
                          <a:ea typeface="Calibri"/>
                          <a:cs typeface="Times New Roman"/>
                        </a:rPr>
                        <a:t>Ανειδίκευτοι</a:t>
                      </a:r>
                      <a:endParaRPr lang="el-GR" sz="110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700" dirty="0">
                          <a:effectLst/>
                          <a:latin typeface="Cambria"/>
                          <a:ea typeface="Calibri"/>
                          <a:cs typeface="Times New Roman"/>
                        </a:rPr>
                        <a:t>-20%</a:t>
                      </a:r>
                      <a:endParaRPr lang="el-GR" sz="1100" dirty="0">
                        <a:effectLst/>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a:bodyPr>
          <a:lstStyle/>
          <a:p>
            <a:pPr algn="ctr"/>
            <a:r>
              <a:rPr lang="el-GR" sz="2800" dirty="0" smtClean="0">
                <a:solidFill>
                  <a:srgbClr val="BCD90D"/>
                </a:solidFill>
              </a:rPr>
              <a:t>Μεταβολές απασχόλησης στα επαγγέλματα </a:t>
            </a:r>
            <a:br>
              <a:rPr lang="el-GR" sz="2800" dirty="0" smtClean="0">
                <a:solidFill>
                  <a:srgbClr val="BCD90D"/>
                </a:solidFill>
              </a:rPr>
            </a:br>
            <a:r>
              <a:rPr lang="el-GR" sz="2800" dirty="0" smtClean="0">
                <a:solidFill>
                  <a:srgbClr val="BCD90D"/>
                </a:solidFill>
              </a:rPr>
              <a:t>κατά τη διάρκεια της κρίσης</a:t>
            </a:r>
            <a:endParaRPr lang="el-GR" sz="2800" dirty="0">
              <a:solidFill>
                <a:srgbClr val="BCD90D"/>
              </a:solidFill>
            </a:endParaRPr>
          </a:p>
        </p:txBody>
      </p:sp>
      <p:sp>
        <p:nvSpPr>
          <p:cNvPr id="7" name="Rectangle 2"/>
          <p:cNvSpPr>
            <a:spLocks noChangeArrowheads="1"/>
          </p:cNvSpPr>
          <p:nvPr/>
        </p:nvSpPr>
        <p:spPr bwMode="auto">
          <a:xfrm>
            <a:off x="1658938" y="15240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664926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971256"/>
          </a:xfrm>
        </p:spPr>
        <p:txBody>
          <a:bodyPr>
            <a:normAutofit lnSpcReduction="10000"/>
          </a:bodyPr>
          <a:lstStyle/>
          <a:p>
            <a:r>
              <a:rPr lang="el-GR" dirty="0" smtClean="0"/>
              <a:t>Γεωργία: ανθεκτικός κλάδος</a:t>
            </a:r>
          </a:p>
          <a:p>
            <a:r>
              <a:rPr lang="el-GR" dirty="0" smtClean="0"/>
              <a:t>Μεταποίηση: μεγάλη πτώση αλλά και δυναμικοί </a:t>
            </a:r>
            <a:r>
              <a:rPr lang="el-GR" dirty="0" err="1" smtClean="0"/>
              <a:t>υποκλάδοι</a:t>
            </a:r>
            <a:r>
              <a:rPr lang="el-GR" dirty="0" smtClean="0"/>
              <a:t> (τρόφιμα, φάρμακα)</a:t>
            </a:r>
          </a:p>
          <a:p>
            <a:r>
              <a:rPr lang="el-GR" dirty="0" smtClean="0"/>
              <a:t>Τουρισμός</a:t>
            </a:r>
          </a:p>
          <a:p>
            <a:r>
              <a:rPr lang="el-GR" dirty="0" smtClean="0"/>
              <a:t>Ενέργεια</a:t>
            </a:r>
          </a:p>
          <a:p>
            <a:r>
              <a:rPr lang="el-GR" dirty="0" smtClean="0"/>
              <a:t>Μεταφορές</a:t>
            </a:r>
          </a:p>
          <a:p>
            <a:r>
              <a:rPr lang="el-GR" dirty="0" smtClean="0"/>
              <a:t>Εκπαίδευση</a:t>
            </a:r>
          </a:p>
          <a:p>
            <a:r>
              <a:rPr lang="el-GR" dirty="0" smtClean="0"/>
              <a:t>Υγεία</a:t>
            </a:r>
          </a:p>
          <a:p>
            <a:endParaRPr lang="el-GR" dirty="0"/>
          </a:p>
          <a:p>
            <a:pPr marL="0" indent="0">
              <a:buNone/>
            </a:pPr>
            <a:r>
              <a:rPr lang="el-GR" dirty="0" smtClean="0"/>
              <a:t>Η σημασία των «οριζόντιων δεξιοτήτων» παράλληλα με τις επαγγελματικές δεξιότητες</a:t>
            </a:r>
            <a:endParaRPr lang="el-GR" dirty="0"/>
          </a:p>
        </p:txBody>
      </p:sp>
      <p:sp>
        <p:nvSpPr>
          <p:cNvPr id="3" name="Title 2"/>
          <p:cNvSpPr>
            <a:spLocks noGrp="1"/>
          </p:cNvSpPr>
          <p:nvPr>
            <p:ph type="title"/>
          </p:nvPr>
        </p:nvSpPr>
        <p:spPr>
          <a:xfrm>
            <a:off x="457200" y="152400"/>
            <a:ext cx="8229600" cy="972344"/>
          </a:xfrm>
        </p:spPr>
        <p:txBody>
          <a:bodyPr>
            <a:normAutofit/>
          </a:bodyPr>
          <a:lstStyle/>
          <a:p>
            <a:pPr algn="ctr"/>
            <a:r>
              <a:rPr lang="el-GR" sz="2800" dirty="0" smtClean="0">
                <a:solidFill>
                  <a:srgbClr val="BCD90D"/>
                </a:solidFill>
              </a:rPr>
              <a:t>Δυναμικοί/ανθεκτικοί κλάδοι</a:t>
            </a:r>
            <a:endParaRPr lang="el-GR" sz="2800" dirty="0">
              <a:solidFill>
                <a:srgbClr val="BCD90D"/>
              </a:solidFill>
            </a:endParaRPr>
          </a:p>
        </p:txBody>
      </p:sp>
    </p:spTree>
    <p:extLst>
      <p:ext uri="{BB962C8B-B14F-4D97-AF65-F5344CB8AC3E}">
        <p14:creationId xmlns:p14="http://schemas.microsoft.com/office/powerpoint/2010/main" xmlns="" val="2951605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Ανεργία</a:t>
            </a:r>
          </a:p>
          <a:p>
            <a:r>
              <a:rPr lang="el-GR" dirty="0" err="1" smtClean="0"/>
              <a:t>Ετεροαπασχόληση</a:t>
            </a:r>
            <a:endParaRPr lang="el-GR" dirty="0" smtClean="0"/>
          </a:p>
          <a:p>
            <a:r>
              <a:rPr lang="el-GR" dirty="0" smtClean="0"/>
              <a:t>Υποαπασχόληση</a:t>
            </a:r>
          </a:p>
          <a:p>
            <a:endParaRPr lang="el-GR" dirty="0"/>
          </a:p>
          <a:p>
            <a:pPr marL="0" indent="0">
              <a:buNone/>
            </a:pPr>
            <a:r>
              <a:rPr lang="el-GR" dirty="0" smtClean="0"/>
              <a:t>Ποιος φταίει;</a:t>
            </a:r>
          </a:p>
          <a:p>
            <a:pPr marL="0" indent="0">
              <a:buNone/>
            </a:pPr>
            <a:r>
              <a:rPr lang="el-GR" dirty="0" smtClean="0"/>
              <a:t>Συνήθεις ύποπτοι: νέοι, γονείς, αγορά εργασίας, εκπαιδευτικό σύστημα, επαγγελματικός προσανατολισμός</a:t>
            </a:r>
            <a:endParaRPr lang="el-GR" dirty="0"/>
          </a:p>
        </p:txBody>
      </p:sp>
      <p:sp>
        <p:nvSpPr>
          <p:cNvPr id="3" name="Title 2"/>
          <p:cNvSpPr>
            <a:spLocks noGrp="1"/>
          </p:cNvSpPr>
          <p:nvPr>
            <p:ph type="title"/>
          </p:nvPr>
        </p:nvSpPr>
        <p:spPr/>
        <p:txBody>
          <a:bodyPr>
            <a:normAutofit/>
          </a:bodyPr>
          <a:lstStyle/>
          <a:p>
            <a:pPr algn="ctr"/>
            <a:r>
              <a:rPr lang="el-GR" sz="3200" dirty="0" smtClean="0">
                <a:solidFill>
                  <a:srgbClr val="BCD90D"/>
                </a:solidFill>
              </a:rPr>
              <a:t>Αναντιστοιχίες στην αγορά εργασίας</a:t>
            </a:r>
            <a:endParaRPr lang="el-GR" sz="3200" dirty="0">
              <a:solidFill>
                <a:srgbClr val="BCD90D"/>
              </a:solidFill>
            </a:endParaRPr>
          </a:p>
        </p:txBody>
      </p:sp>
    </p:spTree>
    <p:extLst>
      <p:ext uri="{BB962C8B-B14F-4D97-AF65-F5344CB8AC3E}">
        <p14:creationId xmlns:p14="http://schemas.microsoft.com/office/powerpoint/2010/main" xmlns="" val="3494876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l-GR" dirty="0" smtClean="0"/>
              <a:t>Σύνολο 					56%</a:t>
            </a:r>
          </a:p>
          <a:p>
            <a:pPr marL="0" indent="0">
              <a:buNone/>
            </a:pPr>
            <a:r>
              <a:rPr lang="el-GR" dirty="0" smtClean="0"/>
              <a:t>Δεν πήγε καθόλου σχολείο 		26%</a:t>
            </a:r>
          </a:p>
          <a:p>
            <a:pPr marL="0" indent="0">
              <a:buNone/>
            </a:pPr>
            <a:r>
              <a:rPr lang="el-GR" dirty="0" smtClean="0"/>
              <a:t>Μερικές τάξεις δημοτικού 		27%</a:t>
            </a:r>
          </a:p>
          <a:p>
            <a:pPr marL="0" indent="0">
              <a:buNone/>
            </a:pPr>
            <a:r>
              <a:rPr lang="el-GR" dirty="0" smtClean="0"/>
              <a:t>Απολυτήριο δημοτικού 			42%</a:t>
            </a:r>
          </a:p>
          <a:p>
            <a:pPr marL="0" indent="0">
              <a:buNone/>
            </a:pPr>
            <a:r>
              <a:rPr lang="el-GR" dirty="0" smtClean="0"/>
              <a:t>Γυμνάσιο 					51%</a:t>
            </a:r>
          </a:p>
          <a:p>
            <a:pPr marL="0" indent="0">
              <a:buNone/>
            </a:pPr>
            <a:r>
              <a:rPr lang="el-GR" dirty="0" smtClean="0"/>
              <a:t>Λύκειο 					54%</a:t>
            </a:r>
          </a:p>
          <a:p>
            <a:pPr marL="0" indent="0">
              <a:buNone/>
            </a:pPr>
            <a:r>
              <a:rPr lang="el-GR" dirty="0" smtClean="0"/>
              <a:t>ΤΕΙ 						63%</a:t>
            </a:r>
          </a:p>
          <a:p>
            <a:pPr marL="0" indent="0">
              <a:buNone/>
            </a:pPr>
            <a:r>
              <a:rPr lang="el-GR" dirty="0" smtClean="0"/>
              <a:t>ΑΕΙ 						69%</a:t>
            </a:r>
          </a:p>
          <a:p>
            <a:pPr marL="0" indent="0">
              <a:buNone/>
            </a:pPr>
            <a:r>
              <a:rPr lang="el-GR" dirty="0" smtClean="0"/>
              <a:t>Μεταπτυχιακό ή διδακτορικό 		82%</a:t>
            </a:r>
          </a:p>
          <a:p>
            <a:endParaRPr lang="el-GR" dirty="0"/>
          </a:p>
        </p:txBody>
      </p:sp>
      <p:sp>
        <p:nvSpPr>
          <p:cNvPr id="3" name="Title 2"/>
          <p:cNvSpPr>
            <a:spLocks noGrp="1"/>
          </p:cNvSpPr>
          <p:nvPr>
            <p:ph type="title"/>
          </p:nvPr>
        </p:nvSpPr>
        <p:spPr/>
        <p:txBody>
          <a:bodyPr>
            <a:normAutofit/>
          </a:bodyPr>
          <a:lstStyle/>
          <a:p>
            <a:pPr algn="ctr"/>
            <a:r>
              <a:rPr lang="el-GR" sz="2800" dirty="0" smtClean="0">
                <a:solidFill>
                  <a:srgbClr val="BCD90D"/>
                </a:solidFill>
              </a:rPr>
              <a:t>Ποσοστά απασχόλησης ανά εκπαιδευτικό επίπεδο </a:t>
            </a:r>
            <a:r>
              <a:rPr lang="el-GR" sz="2800" dirty="0" smtClean="0"/>
              <a:t/>
            </a:r>
            <a:br>
              <a:rPr lang="el-GR" sz="2800" dirty="0" smtClean="0"/>
            </a:br>
            <a:r>
              <a:rPr lang="el-GR" sz="2800" dirty="0" smtClean="0"/>
              <a:t>(30-65 ετών, 2014 β΄τρίμηνο)</a:t>
            </a:r>
            <a:endParaRPr lang="el-GR" sz="2800" dirty="0"/>
          </a:p>
        </p:txBody>
      </p:sp>
    </p:spTree>
    <p:extLst>
      <p:ext uri="{BB962C8B-B14F-4D97-AF65-F5344CB8AC3E}">
        <p14:creationId xmlns:p14="http://schemas.microsoft.com/office/powerpoint/2010/main" xmlns="" val="2651680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544616"/>
          </a:xfrm>
        </p:spPr>
        <p:txBody>
          <a:bodyPr>
            <a:normAutofit fontScale="85000" lnSpcReduction="20000"/>
          </a:bodyPr>
          <a:lstStyle/>
          <a:p>
            <a:r>
              <a:rPr lang="el-GR" dirty="0" smtClean="0"/>
              <a:t>ΑΕΙ Παιδαγωγικών 					88%</a:t>
            </a:r>
          </a:p>
          <a:p>
            <a:r>
              <a:rPr lang="el-GR" dirty="0" smtClean="0"/>
              <a:t>Παιδαγωγικές ακαδημίες 2ετείς 			54%</a:t>
            </a:r>
          </a:p>
          <a:p>
            <a:r>
              <a:rPr lang="el-GR" dirty="0" smtClean="0"/>
              <a:t>Πολυτεχνείο: μηχανολόγοι, ηλεκτρολόγοι 		72%</a:t>
            </a:r>
          </a:p>
          <a:p>
            <a:r>
              <a:rPr lang="el-GR" dirty="0" smtClean="0"/>
              <a:t>ΑΕΙ Γεωπονίας 					73%</a:t>
            </a:r>
          </a:p>
          <a:p>
            <a:r>
              <a:rPr lang="el-GR" dirty="0" smtClean="0"/>
              <a:t>Κτηνιατρική 						55%</a:t>
            </a:r>
          </a:p>
          <a:p>
            <a:r>
              <a:rPr lang="el-GR" dirty="0" smtClean="0"/>
              <a:t>ΑΕΙ Φυσικής, Χημείας, Βιολογίας 			69%</a:t>
            </a:r>
          </a:p>
          <a:p>
            <a:r>
              <a:rPr lang="el-GR" dirty="0" smtClean="0"/>
              <a:t>ΑΕΙ Μαθηματικών 					66%</a:t>
            </a:r>
          </a:p>
          <a:p>
            <a:r>
              <a:rPr lang="el-GR" dirty="0" smtClean="0"/>
              <a:t>Ιατρική, Οδοντιατρική, Φαρμακευτική 		87%</a:t>
            </a:r>
          </a:p>
          <a:p>
            <a:r>
              <a:rPr lang="el-GR" dirty="0" smtClean="0"/>
              <a:t>ΑΕΙ Ιατρ. Βιολογίας, Νοσηλευτικής, Διαιτολογίας 	49%</a:t>
            </a:r>
          </a:p>
          <a:p>
            <a:r>
              <a:rPr lang="el-GR" dirty="0" smtClean="0"/>
              <a:t>Νομική 						77%</a:t>
            </a:r>
          </a:p>
          <a:p>
            <a:r>
              <a:rPr lang="el-GR" dirty="0" smtClean="0"/>
              <a:t>ΑΕΙ Διοίκησης, Οικονομίας 		   		61%</a:t>
            </a:r>
          </a:p>
          <a:p>
            <a:r>
              <a:rPr lang="el-GR" dirty="0" smtClean="0"/>
              <a:t>ΑΕΙ Ψυχολογίας, Κοινωνιολογίας, Γεωγραφίας 	65%</a:t>
            </a:r>
          </a:p>
          <a:p>
            <a:r>
              <a:rPr lang="el-GR" dirty="0" smtClean="0"/>
              <a:t>ΑΕΙ Φιλολογικών σχολών, Ξένων γλωσσών 		62%</a:t>
            </a:r>
          </a:p>
          <a:p>
            <a:r>
              <a:rPr lang="el-GR" dirty="0" smtClean="0"/>
              <a:t>ΤΕΙ Λογιστικής, Διοίκησης 				70%</a:t>
            </a:r>
          </a:p>
          <a:p>
            <a:r>
              <a:rPr lang="el-GR" dirty="0" smtClean="0"/>
              <a:t>ΤΕΙ </a:t>
            </a:r>
            <a:r>
              <a:rPr lang="el-GR" dirty="0"/>
              <a:t>Κ</a:t>
            </a:r>
            <a:r>
              <a:rPr lang="el-GR" dirty="0" smtClean="0"/>
              <a:t>οινωνικής Εργασίας 				68%</a:t>
            </a:r>
          </a:p>
          <a:p>
            <a:endParaRPr lang="el-GR" dirty="0"/>
          </a:p>
        </p:txBody>
      </p:sp>
      <p:sp>
        <p:nvSpPr>
          <p:cNvPr id="3" name="Title 2"/>
          <p:cNvSpPr>
            <a:spLocks noGrp="1"/>
          </p:cNvSpPr>
          <p:nvPr>
            <p:ph type="title"/>
          </p:nvPr>
        </p:nvSpPr>
        <p:spPr>
          <a:xfrm>
            <a:off x="457200" y="152400"/>
            <a:ext cx="8229600" cy="756320"/>
          </a:xfrm>
        </p:spPr>
        <p:txBody>
          <a:bodyPr>
            <a:normAutofit fontScale="90000"/>
          </a:bodyPr>
          <a:lstStyle/>
          <a:p>
            <a:pPr algn="ctr"/>
            <a:r>
              <a:rPr lang="el-GR" sz="2800" dirty="0">
                <a:solidFill>
                  <a:srgbClr val="BCD90D"/>
                </a:solidFill>
              </a:rPr>
              <a:t>Ποσοστά απασχόλησης </a:t>
            </a:r>
            <a:r>
              <a:rPr lang="el-GR" sz="2800" dirty="0" smtClean="0">
                <a:solidFill>
                  <a:srgbClr val="BCD90D"/>
                </a:solidFill>
              </a:rPr>
              <a:t>για συγκεκριμένες σχολές </a:t>
            </a:r>
            <a:r>
              <a:rPr lang="el-GR" sz="2800" dirty="0"/>
              <a:t/>
            </a:r>
            <a:br>
              <a:rPr lang="el-GR" sz="2800" dirty="0"/>
            </a:br>
            <a:r>
              <a:rPr lang="el-GR" sz="2800" dirty="0"/>
              <a:t>(30-65 ετών, </a:t>
            </a:r>
            <a:r>
              <a:rPr lang="el-GR" sz="2800" dirty="0" smtClean="0"/>
              <a:t>2014 β΄ τρίμηνο)</a:t>
            </a:r>
            <a:endParaRPr lang="el-GR" sz="2800" dirty="0"/>
          </a:p>
        </p:txBody>
      </p:sp>
    </p:spTree>
    <p:extLst>
      <p:ext uri="{BB962C8B-B14F-4D97-AF65-F5344CB8AC3E}">
        <p14:creationId xmlns:p14="http://schemas.microsoft.com/office/powerpoint/2010/main" xmlns="" val="2174094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27240"/>
          </a:xfrm>
        </p:spPr>
        <p:txBody>
          <a:bodyPr/>
          <a:lstStyle/>
          <a:p>
            <a:pPr marL="0" indent="0">
              <a:buNone/>
            </a:pPr>
            <a:r>
              <a:rPr lang="el-GR" u="sng" dirty="0" smtClean="0">
                <a:solidFill>
                  <a:srgbClr val="BCD90D"/>
                </a:solidFill>
              </a:rPr>
              <a:t>ΑΕΙ Μαθηματικών</a:t>
            </a:r>
            <a:r>
              <a:rPr lang="el-GR" dirty="0" smtClean="0"/>
              <a:t>			</a:t>
            </a:r>
            <a:r>
              <a:rPr lang="el-GR" u="sng" dirty="0" smtClean="0">
                <a:solidFill>
                  <a:srgbClr val="BCD90D"/>
                </a:solidFill>
              </a:rPr>
              <a:t>Φιλοσοφικές σχολές</a:t>
            </a:r>
          </a:p>
          <a:p>
            <a:pPr marL="0" indent="0">
              <a:buNone/>
            </a:pPr>
            <a:r>
              <a:rPr lang="el-GR" dirty="0" smtClean="0"/>
              <a:t>70% εκπαιδευτικοί			62% εκπαιδευτικοί</a:t>
            </a:r>
          </a:p>
          <a:p>
            <a:pPr marL="0" indent="0">
              <a:buNone/>
            </a:pPr>
            <a:r>
              <a:rPr lang="el-GR" dirty="0" smtClean="0"/>
              <a:t>2% επιστημονικά </a:t>
            </a:r>
            <a:r>
              <a:rPr lang="el-GR" dirty="0" err="1" smtClean="0"/>
              <a:t>επαγγ</a:t>
            </a:r>
            <a:r>
              <a:rPr lang="el-GR" dirty="0" smtClean="0"/>
              <a:t>.		11% επιστημονικά </a:t>
            </a:r>
            <a:r>
              <a:rPr lang="el-GR" dirty="0" err="1" smtClean="0"/>
              <a:t>επαγγ</a:t>
            </a:r>
            <a:r>
              <a:rPr lang="el-GR" dirty="0" smtClean="0"/>
              <a:t>.</a:t>
            </a:r>
          </a:p>
          <a:p>
            <a:pPr marL="0" indent="0">
              <a:buNone/>
            </a:pPr>
            <a:r>
              <a:rPr lang="el-GR" dirty="0" smtClean="0"/>
              <a:t>6% διευθυντές </a:t>
            </a:r>
            <a:r>
              <a:rPr lang="el-GR" dirty="0" err="1" smtClean="0"/>
              <a:t>επιχ</a:t>
            </a:r>
            <a:r>
              <a:rPr lang="el-GR" dirty="0" smtClean="0"/>
              <a:t>.	</a:t>
            </a:r>
          </a:p>
          <a:p>
            <a:pPr marL="0" indent="0">
              <a:buNone/>
            </a:pPr>
            <a:endParaRPr lang="el-GR" dirty="0" smtClean="0"/>
          </a:p>
          <a:p>
            <a:pPr marL="0" indent="0">
              <a:buNone/>
            </a:pPr>
            <a:r>
              <a:rPr lang="el-GR" dirty="0" smtClean="0"/>
              <a:t>6% γραμματείς			5% γραμματείς</a:t>
            </a:r>
          </a:p>
          <a:p>
            <a:pPr marL="0" indent="0">
              <a:buNone/>
            </a:pPr>
            <a:r>
              <a:rPr lang="el-GR" dirty="0" smtClean="0"/>
              <a:t>2% πωλητές				3% πωλητές</a:t>
            </a:r>
          </a:p>
          <a:p>
            <a:pPr marL="0" indent="0">
              <a:buNone/>
            </a:pPr>
            <a:r>
              <a:rPr lang="el-GR" dirty="0" smtClean="0"/>
              <a:t>2% οδηγοί				1% γεωργοί</a:t>
            </a:r>
            <a:endParaRPr lang="el-GR" dirty="0"/>
          </a:p>
        </p:txBody>
      </p:sp>
      <p:sp>
        <p:nvSpPr>
          <p:cNvPr id="3" name="Title 2"/>
          <p:cNvSpPr>
            <a:spLocks noGrp="1"/>
          </p:cNvSpPr>
          <p:nvPr>
            <p:ph type="title"/>
          </p:nvPr>
        </p:nvSpPr>
        <p:spPr>
          <a:xfrm>
            <a:off x="457200" y="152400"/>
            <a:ext cx="8229600" cy="972344"/>
          </a:xfrm>
        </p:spPr>
        <p:txBody>
          <a:bodyPr>
            <a:normAutofit/>
          </a:bodyPr>
          <a:lstStyle/>
          <a:p>
            <a:pPr algn="ctr"/>
            <a:r>
              <a:rPr lang="el-GR" sz="2800" dirty="0" smtClean="0"/>
              <a:t>Επαγγέλματα αποφοίτων ΑΕΙ Μαθηματικών και Φιλοσοφικής (30-65 ετών, β΄τρίμηνο 2014)</a:t>
            </a:r>
            <a:endParaRPr lang="el-GR" sz="2800" dirty="0"/>
          </a:p>
        </p:txBody>
      </p:sp>
    </p:spTree>
    <p:extLst>
      <p:ext uri="{BB962C8B-B14F-4D97-AF65-F5344CB8AC3E}">
        <p14:creationId xmlns:p14="http://schemas.microsoft.com/office/powerpoint/2010/main" xmlns="" val="701538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115272"/>
          </a:xfrm>
        </p:spPr>
        <p:txBody>
          <a:bodyPr>
            <a:normAutofit fontScale="92500" lnSpcReduction="20000"/>
          </a:bodyPr>
          <a:lstStyle/>
          <a:p>
            <a:pPr marL="0" indent="0">
              <a:buNone/>
            </a:pPr>
            <a:endParaRPr lang="el-GR" dirty="0" smtClean="0"/>
          </a:p>
          <a:p>
            <a:pPr marL="0" indent="0">
              <a:buNone/>
            </a:pPr>
            <a:r>
              <a:rPr lang="el-GR" dirty="0" smtClean="0"/>
              <a:t>ΜΕΡΟΣ Α: ΤΑ </a:t>
            </a:r>
            <a:r>
              <a:rPr lang="el-GR" dirty="0"/>
              <a:t>ΔΕΔΟΜΕΝΑ ΤΗΣ ΑΓΟΡΑΣ </a:t>
            </a:r>
            <a:r>
              <a:rPr lang="el-GR" dirty="0" smtClean="0"/>
              <a:t>ΕΡΓΑΣΙΑΣ</a:t>
            </a:r>
          </a:p>
          <a:p>
            <a:pPr>
              <a:buFont typeface="Wingdings" pitchFamily="2" charset="2"/>
              <a:buChar char="Ø"/>
            </a:pPr>
            <a:r>
              <a:rPr lang="el-GR" dirty="0" smtClean="0"/>
              <a:t>Απασχόληση, ανεργία</a:t>
            </a:r>
          </a:p>
          <a:p>
            <a:pPr>
              <a:buFont typeface="Wingdings" pitchFamily="2" charset="2"/>
              <a:buChar char="Ø"/>
            </a:pPr>
            <a:r>
              <a:rPr lang="el-GR" dirty="0" smtClean="0"/>
              <a:t>Αναντιστοιχίες στην αγορά εργασίας</a:t>
            </a:r>
          </a:p>
          <a:p>
            <a:pPr>
              <a:buFont typeface="Wingdings" pitchFamily="2" charset="2"/>
              <a:buChar char="Ø"/>
            </a:pPr>
            <a:r>
              <a:rPr lang="el-GR" dirty="0" smtClean="0"/>
              <a:t>Δυναμικά επαγγέλματα-δεξιότητες </a:t>
            </a:r>
          </a:p>
          <a:p>
            <a:pPr>
              <a:buFont typeface="Wingdings" pitchFamily="2" charset="2"/>
              <a:buChar char="Ø"/>
            </a:pPr>
            <a:r>
              <a:rPr lang="el-GR" dirty="0" smtClean="0"/>
              <a:t>Επιχειρηματικότητα</a:t>
            </a:r>
          </a:p>
          <a:p>
            <a:pPr marL="0" indent="0">
              <a:buNone/>
            </a:pPr>
            <a:endParaRPr lang="el-GR" dirty="0" smtClean="0"/>
          </a:p>
          <a:p>
            <a:pPr marL="0" indent="0">
              <a:buNone/>
            </a:pPr>
            <a:r>
              <a:rPr lang="el-GR" dirty="0" smtClean="0"/>
              <a:t>ΜΕΡΟΣ Β: Συμβουλευτική σταδιοδρομίας</a:t>
            </a:r>
          </a:p>
          <a:p>
            <a:pPr>
              <a:buFont typeface="Wingdings" pitchFamily="2" charset="2"/>
              <a:buChar char="Ø"/>
            </a:pPr>
            <a:r>
              <a:rPr lang="el-GR" dirty="0" smtClean="0"/>
              <a:t>Συμβολή σε ατομικό επίπεδο</a:t>
            </a:r>
          </a:p>
          <a:p>
            <a:pPr>
              <a:buFont typeface="Wingdings" pitchFamily="2" charset="2"/>
              <a:buChar char="Ø"/>
            </a:pPr>
            <a:r>
              <a:rPr lang="el-GR" dirty="0" smtClean="0"/>
              <a:t>Συμβολή σε κοινωνικό επίπεδο</a:t>
            </a:r>
            <a:endParaRPr lang="el-GR" dirty="0"/>
          </a:p>
          <a:p>
            <a:pPr marL="0" indent="0">
              <a:buNone/>
            </a:pPr>
            <a:endParaRPr lang="el-GR" dirty="0" smtClean="0"/>
          </a:p>
          <a:p>
            <a:pPr marL="0" indent="0">
              <a:buNone/>
            </a:pPr>
            <a:endParaRPr lang="el-GR" dirty="0"/>
          </a:p>
          <a:p>
            <a:pPr marL="0" indent="0">
              <a:buNone/>
            </a:pPr>
            <a:r>
              <a:rPr lang="el-GR" dirty="0" smtClean="0">
                <a:solidFill>
                  <a:srgbClr val="BCD90D"/>
                </a:solidFill>
              </a:rPr>
              <a:t>Δεδομένα: ΕΛΣΤΑΤ, Έρευνα Εργατικού Δυναμικού</a:t>
            </a:r>
            <a:endParaRPr lang="el-GR" dirty="0">
              <a:solidFill>
                <a:srgbClr val="BCD90D"/>
              </a:solidFill>
            </a:endParaRPr>
          </a:p>
          <a:p>
            <a:endParaRPr lang="el-GR" dirty="0"/>
          </a:p>
        </p:txBody>
      </p:sp>
      <p:sp>
        <p:nvSpPr>
          <p:cNvPr id="3" name="Title 2"/>
          <p:cNvSpPr>
            <a:spLocks noGrp="1"/>
          </p:cNvSpPr>
          <p:nvPr>
            <p:ph type="title"/>
          </p:nvPr>
        </p:nvSpPr>
        <p:spPr>
          <a:xfrm>
            <a:off x="457200" y="152400"/>
            <a:ext cx="8229600" cy="828328"/>
          </a:xfrm>
        </p:spPr>
        <p:txBody>
          <a:bodyPr>
            <a:normAutofit/>
          </a:bodyPr>
          <a:lstStyle/>
          <a:p>
            <a:r>
              <a:rPr lang="el-GR" sz="1800" dirty="0"/>
              <a:t>ΑΠΑΣΧΟΛΗΣΗ, ΕΠΙΧΕΙΡΗΜΑΤΙΚΟΤΗΤΑ ΚΑΙ ΣΥΜΒΟΥΛΕΥΤΙΚΗ ΣΤΑΔΙΟΔΡΟΜΙΑΣ</a:t>
            </a:r>
          </a:p>
        </p:txBody>
      </p:sp>
    </p:spTree>
    <p:extLst>
      <p:ext uri="{BB962C8B-B14F-4D97-AF65-F5344CB8AC3E}">
        <p14:creationId xmlns:p14="http://schemas.microsoft.com/office/powerpoint/2010/main" xmlns="" val="476551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836712"/>
            <a:ext cx="8892480" cy="5259288"/>
          </a:xfrm>
        </p:spPr>
        <p:txBody>
          <a:bodyPr>
            <a:normAutofit/>
          </a:bodyPr>
          <a:lstStyle/>
          <a:p>
            <a:pPr marL="0" indent="0">
              <a:buNone/>
            </a:pPr>
            <a:r>
              <a:rPr lang="el-GR" u="sng" dirty="0" smtClean="0">
                <a:solidFill>
                  <a:srgbClr val="BCD90D"/>
                </a:solidFill>
              </a:rPr>
              <a:t>ΤΕΙ Λογιστικής</a:t>
            </a:r>
            <a:r>
              <a:rPr lang="el-GR" dirty="0" smtClean="0"/>
              <a:t>			</a:t>
            </a:r>
            <a:r>
              <a:rPr lang="el-GR" u="sng" dirty="0" smtClean="0">
                <a:solidFill>
                  <a:srgbClr val="BCD90D"/>
                </a:solidFill>
              </a:rPr>
              <a:t>ΤΕΙ Κοινωνικής Εργασίας</a:t>
            </a:r>
          </a:p>
          <a:p>
            <a:pPr marL="0" indent="0">
              <a:buNone/>
            </a:pPr>
            <a:r>
              <a:rPr lang="el-GR" sz="2400" dirty="0" smtClean="0"/>
              <a:t>Βοηθοί </a:t>
            </a:r>
            <a:r>
              <a:rPr lang="el-GR" sz="2400" dirty="0" err="1" smtClean="0"/>
              <a:t>επαγγ</a:t>
            </a:r>
            <a:r>
              <a:rPr lang="el-GR" sz="2400" dirty="0" smtClean="0"/>
              <a:t>. </a:t>
            </a:r>
            <a:r>
              <a:rPr lang="el-GR" sz="2400" dirty="0" err="1" smtClean="0"/>
              <a:t>επιχ</a:t>
            </a:r>
            <a:r>
              <a:rPr lang="el-GR" sz="2400" dirty="0" smtClean="0"/>
              <a:t>. και </a:t>
            </a:r>
            <a:r>
              <a:rPr lang="el-GR" sz="2400" dirty="0" err="1" smtClean="0"/>
              <a:t>διοίκ</a:t>
            </a:r>
            <a:r>
              <a:rPr lang="el-GR" sz="2400" dirty="0" smtClean="0"/>
              <a:t>. 24%  </a:t>
            </a:r>
            <a:r>
              <a:rPr lang="el-GR" sz="2400" dirty="0" err="1" smtClean="0"/>
              <a:t>Επαγγ</a:t>
            </a:r>
            <a:r>
              <a:rPr lang="el-GR" sz="2400" dirty="0" smtClean="0"/>
              <a:t>. κοινωνικού κλάδου 78%</a:t>
            </a:r>
          </a:p>
          <a:p>
            <a:pPr marL="0" indent="0">
              <a:buNone/>
            </a:pPr>
            <a:r>
              <a:rPr lang="el-GR" sz="2400" dirty="0" err="1" smtClean="0"/>
              <a:t>Επαγγ</a:t>
            </a:r>
            <a:r>
              <a:rPr lang="el-GR" sz="2400" dirty="0" smtClean="0"/>
              <a:t>. </a:t>
            </a:r>
            <a:r>
              <a:rPr lang="el-GR" sz="2400" dirty="0" err="1" smtClean="0"/>
              <a:t>επιχ</a:t>
            </a:r>
            <a:r>
              <a:rPr lang="el-GR" sz="2400" dirty="0" smtClean="0"/>
              <a:t>. και διοίκησης     17%	Εκπαιδευτικοί 	          10%</a:t>
            </a:r>
          </a:p>
          <a:p>
            <a:pPr marL="0" indent="0">
              <a:buNone/>
            </a:pPr>
            <a:r>
              <a:rPr lang="el-GR" sz="2400" dirty="0" smtClean="0"/>
              <a:t>Διευθυντές </a:t>
            </a:r>
            <a:r>
              <a:rPr lang="el-GR" sz="2400" dirty="0" err="1" smtClean="0"/>
              <a:t>επιχ</a:t>
            </a:r>
            <a:r>
              <a:rPr lang="el-GR" sz="2400" dirty="0" smtClean="0"/>
              <a:t>. 		   3%	Βοηθοί κοινωνικού κλάδου 8%</a:t>
            </a:r>
          </a:p>
          <a:p>
            <a:pPr marL="0" indent="0">
              <a:buNone/>
            </a:pPr>
            <a:r>
              <a:rPr lang="el-GR" sz="2400" dirty="0" smtClean="0"/>
              <a:t>Υπάλληλοι </a:t>
            </a:r>
            <a:r>
              <a:rPr lang="el-GR" sz="2400" dirty="0" err="1" smtClean="0"/>
              <a:t>εξυπ</a:t>
            </a:r>
            <a:r>
              <a:rPr lang="el-GR" sz="2400" dirty="0" smtClean="0"/>
              <a:t>. πελατών 	  11%     Εξυπηρέτηση πελατών        4%</a:t>
            </a:r>
          </a:p>
          <a:p>
            <a:pPr marL="0" indent="0">
              <a:buNone/>
            </a:pPr>
            <a:r>
              <a:rPr lang="el-GR" sz="2400" dirty="0" smtClean="0"/>
              <a:t>Γραμματείς 			  10%</a:t>
            </a:r>
          </a:p>
          <a:p>
            <a:pPr marL="0" indent="0">
              <a:buNone/>
            </a:pPr>
            <a:r>
              <a:rPr lang="el-GR" sz="2400" dirty="0" smtClean="0"/>
              <a:t>Πωλητές 			   9%</a:t>
            </a:r>
          </a:p>
          <a:p>
            <a:pPr marL="0" indent="0">
              <a:buNone/>
            </a:pPr>
            <a:r>
              <a:rPr lang="el-GR" sz="2400" dirty="0" smtClean="0"/>
              <a:t>Προσωπικές υπηρεσίες           4%</a:t>
            </a:r>
          </a:p>
          <a:p>
            <a:pPr marL="0" indent="0">
              <a:buNone/>
            </a:pPr>
            <a:r>
              <a:rPr lang="el-GR" sz="2400" dirty="0" smtClean="0"/>
              <a:t>Υπηρεσίες προστασίας            4%</a:t>
            </a:r>
          </a:p>
          <a:p>
            <a:pPr marL="0" indent="0">
              <a:buNone/>
            </a:pPr>
            <a:r>
              <a:rPr lang="el-GR" sz="2400" dirty="0" smtClean="0"/>
              <a:t>Γεωργοί                                     2%</a:t>
            </a:r>
          </a:p>
          <a:p>
            <a:pPr marL="0" indent="0">
              <a:buNone/>
            </a:pPr>
            <a:r>
              <a:rPr lang="el-GR" sz="2400" dirty="0" smtClean="0"/>
              <a:t>Οδηγοί                                      2%</a:t>
            </a:r>
            <a:endParaRPr lang="el-GR" sz="2400" dirty="0"/>
          </a:p>
        </p:txBody>
      </p:sp>
      <p:sp>
        <p:nvSpPr>
          <p:cNvPr id="3" name="Title 2"/>
          <p:cNvSpPr>
            <a:spLocks noGrp="1"/>
          </p:cNvSpPr>
          <p:nvPr>
            <p:ph type="title"/>
          </p:nvPr>
        </p:nvSpPr>
        <p:spPr>
          <a:xfrm>
            <a:off x="457200" y="152400"/>
            <a:ext cx="8229600" cy="756320"/>
          </a:xfrm>
        </p:spPr>
        <p:txBody>
          <a:bodyPr>
            <a:normAutofit fontScale="90000"/>
          </a:bodyPr>
          <a:lstStyle/>
          <a:p>
            <a:pPr algn="ctr"/>
            <a:r>
              <a:rPr lang="el-GR" sz="2800" dirty="0"/>
              <a:t>Επαγγέλματα αποφοίτων </a:t>
            </a:r>
            <a:r>
              <a:rPr lang="el-GR" sz="2800" dirty="0" smtClean="0"/>
              <a:t>ΤΕΙ Λογιστικής και Κοινωνικής Εργασίας </a:t>
            </a:r>
            <a:r>
              <a:rPr lang="el-GR" sz="2800" dirty="0"/>
              <a:t>(30-65 ετών, β΄τρίμηνο 2014)</a:t>
            </a:r>
          </a:p>
        </p:txBody>
      </p:sp>
      <p:cxnSp>
        <p:nvCxnSpPr>
          <p:cNvPr id="5" name="Straight Connector 4"/>
          <p:cNvCxnSpPr/>
          <p:nvPr/>
        </p:nvCxnSpPr>
        <p:spPr>
          <a:xfrm>
            <a:off x="4788024" y="908720"/>
            <a:ext cx="144016" cy="52565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51265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l-GR" dirty="0" smtClean="0"/>
              <a:t>Ορισμός: προσεκτική ανάλυση της διαδικασίας ανακάλυψης ευκαιριών, της αξιολόγησης και της αξιοποίησής τους (</a:t>
            </a:r>
            <a:r>
              <a:rPr lang="en-US" dirty="0" err="1" smtClean="0"/>
              <a:t>Venkataraman</a:t>
            </a:r>
            <a:r>
              <a:rPr lang="en-US" dirty="0" smtClean="0"/>
              <a:t>, 1997).</a:t>
            </a:r>
          </a:p>
          <a:p>
            <a:pPr marL="0" indent="0">
              <a:buNone/>
            </a:pPr>
            <a:endParaRPr lang="en-US" dirty="0"/>
          </a:p>
          <a:p>
            <a:pPr marL="0" indent="0">
              <a:buNone/>
            </a:pPr>
            <a:r>
              <a:rPr lang="en-US" dirty="0" smtClean="0"/>
              <a:t>H </a:t>
            </a:r>
            <a:r>
              <a:rPr lang="el-GR" dirty="0" smtClean="0"/>
              <a:t>επιχειρηματικότητα περιλαμβάνει:</a:t>
            </a:r>
          </a:p>
          <a:p>
            <a:pPr>
              <a:buFont typeface="Wingdings" pitchFamily="2" charset="2"/>
              <a:buChar char="§"/>
            </a:pPr>
            <a:r>
              <a:rPr lang="el-GR" dirty="0" smtClean="0"/>
              <a:t>Ανάπτυξη καινοτομίας</a:t>
            </a:r>
          </a:p>
          <a:p>
            <a:pPr>
              <a:buFont typeface="Wingdings" pitchFamily="2" charset="2"/>
              <a:buChar char="§"/>
            </a:pPr>
            <a:r>
              <a:rPr lang="el-GR" dirty="0" smtClean="0"/>
              <a:t>Εξεύρεση τρόπων μείωσης της αβεβαιότητας</a:t>
            </a:r>
          </a:p>
          <a:p>
            <a:pPr marL="0" indent="0">
              <a:buNone/>
            </a:pPr>
            <a:endParaRPr lang="el-GR" dirty="0" smtClean="0"/>
          </a:p>
          <a:p>
            <a:pPr marL="0" indent="0">
              <a:buNone/>
            </a:pPr>
            <a:endParaRPr lang="el-GR" dirty="0"/>
          </a:p>
        </p:txBody>
      </p:sp>
      <p:sp>
        <p:nvSpPr>
          <p:cNvPr id="3" name="Title 2"/>
          <p:cNvSpPr>
            <a:spLocks noGrp="1"/>
          </p:cNvSpPr>
          <p:nvPr>
            <p:ph type="title"/>
          </p:nvPr>
        </p:nvSpPr>
        <p:spPr/>
        <p:txBody>
          <a:bodyPr>
            <a:normAutofit/>
          </a:bodyPr>
          <a:lstStyle/>
          <a:p>
            <a:pPr algn="ctr"/>
            <a:r>
              <a:rPr lang="el-GR" sz="2800" dirty="0" smtClean="0">
                <a:solidFill>
                  <a:srgbClr val="BCD90D"/>
                </a:solidFill>
              </a:rPr>
              <a:t>ΕΠΙΧΕΙΡΗΜΑΤΙΚΟΤΗΤΑ</a:t>
            </a:r>
            <a:endParaRPr lang="el-GR" sz="2800" dirty="0">
              <a:solidFill>
                <a:srgbClr val="BCD90D"/>
              </a:solidFill>
            </a:endParaRPr>
          </a:p>
        </p:txBody>
      </p:sp>
      <p:pic>
        <p:nvPicPr>
          <p:cNvPr id="4" name="Picture 3" descr="https://encrypted-tbn1.gstatic.com/images?q=tbn:ANd9GcSOEDT1HzfvQpFj2WQIvyNuoA2ynmxTKDG5KiUuCfG1SnEwSBgRyQ"/>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4653136"/>
            <a:ext cx="2115185" cy="1951355"/>
          </a:xfrm>
          <a:prstGeom prst="rect">
            <a:avLst/>
          </a:prstGeom>
          <a:noFill/>
          <a:ln>
            <a:noFill/>
          </a:ln>
        </p:spPr>
      </p:pic>
    </p:spTree>
    <p:extLst>
      <p:ext uri="{BB962C8B-B14F-4D97-AF65-F5344CB8AC3E}">
        <p14:creationId xmlns:p14="http://schemas.microsoft.com/office/powerpoint/2010/main" xmlns="" val="2683351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l-GR" dirty="0" smtClean="0"/>
              <a:t>Είδη επιχειρηματικότητας:</a:t>
            </a:r>
          </a:p>
          <a:p>
            <a:pPr>
              <a:buFont typeface="Wingdings" pitchFamily="2" charset="2"/>
              <a:buChar char="§"/>
            </a:pPr>
            <a:r>
              <a:rPr lang="el-GR" dirty="0" err="1" smtClean="0"/>
              <a:t>Ενδοεπιχειρηματικότητα</a:t>
            </a:r>
            <a:endParaRPr lang="el-GR" dirty="0" smtClean="0"/>
          </a:p>
          <a:p>
            <a:pPr>
              <a:buFont typeface="Wingdings" pitchFamily="2" charset="2"/>
              <a:buChar char="§"/>
            </a:pPr>
            <a:r>
              <a:rPr lang="el-GR" dirty="0" smtClean="0"/>
              <a:t>Νέα επιχείρηση</a:t>
            </a:r>
          </a:p>
          <a:p>
            <a:pPr>
              <a:buFont typeface="Wingdings" pitchFamily="2" charset="2"/>
              <a:buChar char="§"/>
            </a:pPr>
            <a:endParaRPr lang="el-GR" dirty="0"/>
          </a:p>
          <a:p>
            <a:pPr>
              <a:buFont typeface="Wingdings" pitchFamily="2" charset="2"/>
              <a:buChar char="§"/>
            </a:pPr>
            <a:r>
              <a:rPr lang="el-GR" dirty="0" smtClean="0"/>
              <a:t>Επιχειρηματικότητα νέων, γυναικών, κ.λπ.</a:t>
            </a:r>
          </a:p>
          <a:p>
            <a:pPr>
              <a:buFont typeface="Wingdings" pitchFamily="2" charset="2"/>
              <a:buChar char="§"/>
            </a:pPr>
            <a:r>
              <a:rPr lang="el-GR" dirty="0" smtClean="0"/>
              <a:t>Κοινωνική επιχειρηματικότητα, πράσινη επιχειρηματικότητα</a:t>
            </a:r>
            <a:endParaRPr lang="el-GR" dirty="0"/>
          </a:p>
        </p:txBody>
      </p:sp>
      <p:sp>
        <p:nvSpPr>
          <p:cNvPr id="3" name="Title 2"/>
          <p:cNvSpPr>
            <a:spLocks noGrp="1"/>
          </p:cNvSpPr>
          <p:nvPr>
            <p:ph type="title"/>
          </p:nvPr>
        </p:nvSpPr>
        <p:spPr/>
        <p:txBody>
          <a:bodyPr>
            <a:normAutofit/>
          </a:bodyPr>
          <a:lstStyle/>
          <a:p>
            <a:pPr algn="ctr"/>
            <a:r>
              <a:rPr lang="el-GR" sz="2800" dirty="0" smtClean="0">
                <a:solidFill>
                  <a:srgbClr val="BCD90D"/>
                </a:solidFill>
              </a:rPr>
              <a:t>ΕΠΙΧΕΙΡΗΜΑΤΙΚΟΤΗΤΑ</a:t>
            </a:r>
            <a:endParaRPr lang="el-GR" sz="2800" dirty="0">
              <a:solidFill>
                <a:srgbClr val="BCD90D"/>
              </a:solidFill>
            </a:endParaRPr>
          </a:p>
        </p:txBody>
      </p:sp>
    </p:spTree>
    <p:extLst>
      <p:ext uri="{BB962C8B-B14F-4D97-AF65-F5344CB8AC3E}">
        <p14:creationId xmlns:p14="http://schemas.microsoft.com/office/powerpoint/2010/main" xmlns="" val="4173465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l-GR" dirty="0" smtClean="0">
                <a:solidFill>
                  <a:srgbClr val="BCD90D"/>
                </a:solidFill>
              </a:rPr>
              <a:t>Επιλογή ανάπτυξης ή λύση ανάγκης;</a:t>
            </a:r>
          </a:p>
          <a:p>
            <a:pPr marL="0" indent="0">
              <a:buNone/>
            </a:pPr>
            <a:endParaRPr lang="el-GR" dirty="0"/>
          </a:p>
          <a:p>
            <a:pPr>
              <a:buFont typeface="Wingdings" pitchFamily="2" charset="2"/>
              <a:buChar char="§"/>
            </a:pPr>
            <a:r>
              <a:rPr lang="el-GR" dirty="0" smtClean="0"/>
              <a:t>Μελέτες δείχνουν ότι οι καινοτόμες επιχειρήσεις συμβάλλουν στην ανάπτυξη της οικονομίας και στη δημιουργία θέσεων απασχόλησης.</a:t>
            </a:r>
          </a:p>
          <a:p>
            <a:pPr>
              <a:buFont typeface="Wingdings" pitchFamily="2" charset="2"/>
              <a:buChar char="§"/>
            </a:pPr>
            <a:r>
              <a:rPr lang="el-GR" dirty="0" smtClean="0"/>
              <a:t>Αναγνώριση του ρόλου των μικρών επιχειρήσεων στην αναπτυξιακή διαδικασία</a:t>
            </a:r>
          </a:p>
          <a:p>
            <a:pPr>
              <a:buFont typeface="Wingdings" pitchFamily="2" charset="2"/>
              <a:buChar char="§"/>
            </a:pPr>
            <a:r>
              <a:rPr lang="el-GR" dirty="0" smtClean="0"/>
              <a:t>Θέμα ποιότητας της επιχειρηματικότητας και του βαθμού καινοτομίας. Επιχειρηματικότητα ως λύση ανάγκης.</a:t>
            </a:r>
            <a:endParaRPr lang="el-GR" dirty="0"/>
          </a:p>
        </p:txBody>
      </p:sp>
      <p:sp>
        <p:nvSpPr>
          <p:cNvPr id="3" name="Title 2"/>
          <p:cNvSpPr>
            <a:spLocks noGrp="1"/>
          </p:cNvSpPr>
          <p:nvPr>
            <p:ph type="title"/>
          </p:nvPr>
        </p:nvSpPr>
        <p:spPr/>
        <p:txBody>
          <a:bodyPr>
            <a:normAutofit/>
          </a:bodyPr>
          <a:lstStyle/>
          <a:p>
            <a:pPr algn="ctr"/>
            <a:r>
              <a:rPr lang="el-GR" sz="2800" dirty="0" smtClean="0"/>
              <a:t>ΕΠΙΧΕΙΡΗΜΑΤΙΚΟΤΗΤΑ</a:t>
            </a:r>
            <a:endParaRPr lang="el-GR" sz="2800" dirty="0"/>
          </a:p>
        </p:txBody>
      </p:sp>
    </p:spTree>
    <p:extLst>
      <p:ext uri="{BB962C8B-B14F-4D97-AF65-F5344CB8AC3E}">
        <p14:creationId xmlns:p14="http://schemas.microsoft.com/office/powerpoint/2010/main" xmlns="" val="3137452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l-GR" dirty="0" smtClean="0"/>
              <a:t>Στόχοι:</a:t>
            </a:r>
          </a:p>
          <a:p>
            <a:r>
              <a:rPr lang="el-GR" dirty="0" smtClean="0"/>
              <a:t>Προσωπική ανάπτυξη συμβουλευόμενου</a:t>
            </a:r>
          </a:p>
          <a:p>
            <a:r>
              <a:rPr lang="el-GR" dirty="0" smtClean="0"/>
              <a:t>Σύζευξη προσφοράς και ζήτησης εργασίας</a:t>
            </a:r>
          </a:p>
          <a:p>
            <a:endParaRPr lang="el-GR" dirty="0" smtClean="0"/>
          </a:p>
          <a:p>
            <a:endParaRPr lang="el-GR" dirty="0" smtClean="0"/>
          </a:p>
          <a:p>
            <a:r>
              <a:rPr lang="el-GR" dirty="0" smtClean="0"/>
              <a:t>Αυξανόμενες </a:t>
            </a:r>
            <a:r>
              <a:rPr lang="el-GR" dirty="0"/>
              <a:t>δυσκολίες ένταξης και εξέλιξης στην αγορά </a:t>
            </a:r>
            <a:r>
              <a:rPr lang="el-GR" dirty="0" smtClean="0"/>
              <a:t>εργασίας</a:t>
            </a:r>
          </a:p>
          <a:p>
            <a:endParaRPr lang="el-GR" dirty="0"/>
          </a:p>
          <a:p>
            <a:r>
              <a:rPr lang="el-GR" dirty="0"/>
              <a:t>Οι εξελίξεις στα εργασιακά ζητήματα αλλάζουν και τον τρόπο που αντιμετωπίζουμε τη σταδιοδρομία συνολικότερα και επηρεάζουν τον ρόλο αλλά και την πρακτική της συμβουλευτικής σταδιοδρομίας. </a:t>
            </a:r>
          </a:p>
          <a:p>
            <a:pPr marL="0" indent="0">
              <a:buNone/>
            </a:pPr>
            <a:endParaRPr lang="el-GR" dirty="0"/>
          </a:p>
          <a:p>
            <a:endParaRPr lang="el-GR" dirty="0"/>
          </a:p>
        </p:txBody>
      </p:sp>
      <p:sp>
        <p:nvSpPr>
          <p:cNvPr id="3" name="Title 2"/>
          <p:cNvSpPr>
            <a:spLocks noGrp="1"/>
          </p:cNvSpPr>
          <p:nvPr>
            <p:ph type="title"/>
          </p:nvPr>
        </p:nvSpPr>
        <p:spPr>
          <a:xfrm>
            <a:off x="457200" y="152400"/>
            <a:ext cx="8229600" cy="1044352"/>
          </a:xfrm>
        </p:spPr>
        <p:txBody>
          <a:bodyPr>
            <a:normAutofit/>
          </a:bodyPr>
          <a:lstStyle/>
          <a:p>
            <a:pPr algn="ctr"/>
            <a:r>
              <a:rPr lang="el-GR" sz="2800" dirty="0" smtClean="0">
                <a:solidFill>
                  <a:srgbClr val="BCD90D"/>
                </a:solidFill>
              </a:rPr>
              <a:t>ΣΥΜΒΟΥΛΕΥΤΙΚΗ ΣΤΑΔΙΟΔΡΟΜΙΑΣ</a:t>
            </a:r>
            <a:endParaRPr lang="el-GR" sz="2800" dirty="0">
              <a:solidFill>
                <a:srgbClr val="BCD90D"/>
              </a:solidFill>
            </a:endParaRPr>
          </a:p>
        </p:txBody>
      </p:sp>
    </p:spTree>
    <p:extLst>
      <p:ext uri="{BB962C8B-B14F-4D97-AF65-F5344CB8AC3E}">
        <p14:creationId xmlns:p14="http://schemas.microsoft.com/office/powerpoint/2010/main" xmlns="" val="882767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l-GR" dirty="0"/>
              <a:t>Το μοντέλο της επαγγελματικής συμβουλευτικής βασίζεται στο έργο του </a:t>
            </a:r>
            <a:r>
              <a:rPr lang="en-US" dirty="0"/>
              <a:t>Parsons</a:t>
            </a:r>
            <a:r>
              <a:rPr lang="el-GR" dirty="0"/>
              <a:t> (1909), ο οποίος υπέδειξε τη σημασία τριών παραμέτρων: της κατανόησης του εαυτού, της γνώσης για την αγορά εργασίας και των σχέσεων μεταξύ τους. Θεωρούσε ότι ο αποτελεσματικός επαγγελματικός προσανατολισμός στηρίζεται σε γνώσεις για τα πλεονεκτήματα και μειονεκτήματα του εαυτού και συγκεκριμένων κλάδων και επαγγελμάτων καθώς και του τρόπου με τον οποίο μπορούν να συνδυαστούν οι πληροφορίες για τον εαυτό και την αγορά εργασίας.</a:t>
            </a:r>
          </a:p>
          <a:p>
            <a:endParaRPr lang="el-GR" dirty="0" smtClean="0"/>
          </a:p>
          <a:p>
            <a:endParaRPr lang="el-GR" dirty="0"/>
          </a:p>
        </p:txBody>
      </p:sp>
      <p:sp>
        <p:nvSpPr>
          <p:cNvPr id="3" name="Title 2"/>
          <p:cNvSpPr>
            <a:spLocks noGrp="1"/>
          </p:cNvSpPr>
          <p:nvPr>
            <p:ph type="title"/>
          </p:nvPr>
        </p:nvSpPr>
        <p:spPr/>
        <p:txBody>
          <a:bodyPr>
            <a:normAutofit/>
          </a:bodyPr>
          <a:lstStyle/>
          <a:p>
            <a:pPr algn="ctr"/>
            <a:r>
              <a:rPr lang="el-GR" sz="2800" dirty="0" smtClean="0">
                <a:solidFill>
                  <a:srgbClr val="BCD90D"/>
                </a:solidFill>
              </a:rPr>
              <a:t>ΣΥΜΒΟΥΛΕΥΤΙΚΗ ΣΤΑΔΙΟΔΡΟΜΙΑΣ</a:t>
            </a:r>
            <a:endParaRPr lang="el-GR" sz="2800" dirty="0">
              <a:solidFill>
                <a:srgbClr val="BCD90D"/>
              </a:solidFill>
            </a:endParaRPr>
          </a:p>
        </p:txBody>
      </p:sp>
    </p:spTree>
    <p:extLst>
      <p:ext uri="{BB962C8B-B14F-4D97-AF65-F5344CB8AC3E}">
        <p14:creationId xmlns:p14="http://schemas.microsoft.com/office/powerpoint/2010/main" xmlns="" val="3346481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l-GR" dirty="0"/>
              <a:t>Για να επιτύχει τους σκοπούς του, η συμβουλευτική σταδιοδρομίας είναι αναγκαίο να στηρίζεται σε ορισμένες αρχές, μεταξύ των οποίων σημαντική θέση έχουν οι ακόλουθες: </a:t>
            </a:r>
            <a:endParaRPr lang="el-GR" dirty="0" smtClean="0"/>
          </a:p>
          <a:p>
            <a:pPr>
              <a:buFont typeface="Wingdings" pitchFamily="2" charset="2"/>
              <a:buChar char="§"/>
            </a:pPr>
            <a:r>
              <a:rPr lang="el-GR" dirty="0" smtClean="0"/>
              <a:t>Εμπιστευτικότητα</a:t>
            </a:r>
          </a:p>
          <a:p>
            <a:pPr>
              <a:buFont typeface="Wingdings" pitchFamily="2" charset="2"/>
              <a:buChar char="§"/>
            </a:pPr>
            <a:r>
              <a:rPr lang="el-GR" dirty="0" smtClean="0"/>
              <a:t>Προσωπική </a:t>
            </a:r>
            <a:r>
              <a:rPr lang="el-GR" dirty="0"/>
              <a:t>ανάπτυξη-ενδυνάμωση του </a:t>
            </a:r>
            <a:r>
              <a:rPr lang="el-GR" dirty="0" smtClean="0"/>
              <a:t>συμβουλευόμενου</a:t>
            </a:r>
          </a:p>
          <a:p>
            <a:pPr>
              <a:buFont typeface="Wingdings" pitchFamily="2" charset="2"/>
              <a:buChar char="§"/>
            </a:pPr>
            <a:r>
              <a:rPr lang="el-GR" dirty="0" smtClean="0"/>
              <a:t>Αμεροληψία</a:t>
            </a:r>
          </a:p>
          <a:p>
            <a:pPr>
              <a:buFont typeface="Wingdings" pitchFamily="2" charset="2"/>
              <a:buChar char="§"/>
            </a:pPr>
            <a:r>
              <a:rPr lang="el-GR" dirty="0"/>
              <a:t>Ε</a:t>
            </a:r>
            <a:r>
              <a:rPr lang="el-GR" dirty="0" smtClean="0"/>
              <a:t>νεργός </a:t>
            </a:r>
            <a:r>
              <a:rPr lang="el-GR" dirty="0"/>
              <a:t>συμμετοχή του </a:t>
            </a:r>
            <a:r>
              <a:rPr lang="el-GR" dirty="0" smtClean="0"/>
              <a:t>συμβουλευόμενου</a:t>
            </a:r>
          </a:p>
          <a:p>
            <a:pPr>
              <a:buFont typeface="Wingdings" pitchFamily="2" charset="2"/>
              <a:buChar char="§"/>
            </a:pPr>
            <a:r>
              <a:rPr lang="el-GR" dirty="0" smtClean="0"/>
              <a:t>Ολιστική προσέγγιση</a:t>
            </a:r>
          </a:p>
          <a:p>
            <a:pPr>
              <a:buFont typeface="Wingdings" pitchFamily="2" charset="2"/>
              <a:buChar char="§"/>
            </a:pPr>
            <a:r>
              <a:rPr lang="el-GR" dirty="0"/>
              <a:t>Ί</a:t>
            </a:r>
            <a:r>
              <a:rPr lang="el-GR" dirty="0" smtClean="0"/>
              <a:t>σες </a:t>
            </a:r>
            <a:r>
              <a:rPr lang="el-GR" dirty="0"/>
              <a:t>ευκαιρίες. </a:t>
            </a:r>
          </a:p>
        </p:txBody>
      </p:sp>
      <p:sp>
        <p:nvSpPr>
          <p:cNvPr id="3" name="Title 2"/>
          <p:cNvSpPr>
            <a:spLocks noGrp="1"/>
          </p:cNvSpPr>
          <p:nvPr>
            <p:ph type="title"/>
          </p:nvPr>
        </p:nvSpPr>
        <p:spPr/>
        <p:txBody>
          <a:bodyPr>
            <a:normAutofit/>
          </a:bodyPr>
          <a:lstStyle/>
          <a:p>
            <a:pPr algn="ctr"/>
            <a:r>
              <a:rPr lang="el-GR" sz="2800" dirty="0" smtClean="0">
                <a:solidFill>
                  <a:srgbClr val="BCD90D"/>
                </a:solidFill>
              </a:rPr>
              <a:t>ΣΥΜΒΟΥΛΕΥΤΙΚΗ ΣΤΑΔΙΟΔΡΟΜΙΑΣ</a:t>
            </a:r>
            <a:endParaRPr lang="el-GR" sz="2800" dirty="0">
              <a:solidFill>
                <a:srgbClr val="BCD90D"/>
              </a:solidFill>
            </a:endParaRPr>
          </a:p>
        </p:txBody>
      </p:sp>
    </p:spTree>
    <p:extLst>
      <p:ext uri="{BB962C8B-B14F-4D97-AF65-F5344CB8AC3E}">
        <p14:creationId xmlns:p14="http://schemas.microsoft.com/office/powerpoint/2010/main" xmlns="" val="49315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l-GR" dirty="0"/>
              <a:t>Οι ραγδαίες οικονομικές και τεχνολογικές αλλαγές και οι αλλαγές στις εργασιακές σχέσεις σημαίνουν περισσότερες μεταβάσεις στον εργασιακό βίο και μεγαλύτερη αβεβαιότητα. Συγκεκριμένες οριζόντιες δεξιότητες όπως οι κοινωνικές δεξιότητες αναδεικνύονται ως ιδιαίτερα χρήσιμες και αξιοποιούνται όχι μόνο σε συγκεκριμένες θέσεις αλλά και μεταφερόμενες κατά τη διάρκεια του εργασιακού βίου σε άλλες θέσεις. Διαπιστώνεται συνεχώς η απαίτηση για μεγαλύτερη επένδυση στη διά βίου μάθηση. </a:t>
            </a:r>
            <a:endParaRPr lang="el-GR" dirty="0" smtClean="0"/>
          </a:p>
          <a:p>
            <a:pPr marL="0" indent="0">
              <a:buNone/>
            </a:pPr>
            <a:endParaRPr lang="el-GR" dirty="0"/>
          </a:p>
          <a:p>
            <a:endParaRPr lang="el-GR" dirty="0"/>
          </a:p>
        </p:txBody>
      </p:sp>
      <p:sp>
        <p:nvSpPr>
          <p:cNvPr id="3" name="Title 2"/>
          <p:cNvSpPr>
            <a:spLocks noGrp="1"/>
          </p:cNvSpPr>
          <p:nvPr>
            <p:ph type="title"/>
          </p:nvPr>
        </p:nvSpPr>
        <p:spPr/>
        <p:txBody>
          <a:bodyPr>
            <a:normAutofit/>
          </a:bodyPr>
          <a:lstStyle/>
          <a:p>
            <a:pPr algn="ctr"/>
            <a:r>
              <a:rPr lang="el-GR" sz="2800" dirty="0" smtClean="0">
                <a:solidFill>
                  <a:srgbClr val="BCD90D"/>
                </a:solidFill>
              </a:rPr>
              <a:t>ΣΥΜΠΕΡΑΣΜΑΤΑ</a:t>
            </a:r>
            <a:endParaRPr lang="el-GR" sz="2800" dirty="0">
              <a:solidFill>
                <a:srgbClr val="BCD90D"/>
              </a:solidFill>
            </a:endParaRPr>
          </a:p>
        </p:txBody>
      </p:sp>
    </p:spTree>
    <p:extLst>
      <p:ext uri="{BB962C8B-B14F-4D97-AF65-F5344CB8AC3E}">
        <p14:creationId xmlns:p14="http://schemas.microsoft.com/office/powerpoint/2010/main" xmlns="" val="2401396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l-GR" dirty="0"/>
              <a:t>Ο ρόλος της επαγγελματικής συμβουλευτικής αποκτά μεγαλύτερη βαρύτητα </a:t>
            </a:r>
            <a:r>
              <a:rPr lang="el-GR" dirty="0" smtClean="0"/>
              <a:t>στο τρέχον περιβάλλον αβεβαιότητας. </a:t>
            </a:r>
            <a:r>
              <a:rPr lang="el-GR" dirty="0"/>
              <a:t>Η συμβουλευτική σταδιοδρομίας δεν γίνεται αποκλειστικά κατά την απομάκρυνση από το εκπαιδευτικό σύστημα αλλά σε όλη τη διάρκεια του εκπαιδευτικού και εργασιακού βίου. </a:t>
            </a:r>
            <a:endParaRPr lang="el-GR" dirty="0" smtClean="0"/>
          </a:p>
          <a:p>
            <a:pPr marL="0" indent="0">
              <a:buNone/>
            </a:pPr>
            <a:endParaRPr lang="el-GR" dirty="0"/>
          </a:p>
          <a:p>
            <a:pPr marL="0" indent="0">
              <a:buNone/>
            </a:pPr>
            <a:endParaRPr lang="el-GR" dirty="0"/>
          </a:p>
          <a:p>
            <a:pPr marL="0" indent="0">
              <a:buNone/>
            </a:pPr>
            <a:r>
              <a:rPr lang="el-GR" dirty="0" smtClean="0"/>
              <a:t>Συμβάλλει </a:t>
            </a:r>
            <a:r>
              <a:rPr lang="el-GR" dirty="0"/>
              <a:t>στην προσωπική ανάπτυξη και την ευρύτερη κοινωνική ενσωμάτωση του συμβουλευόμενου, προσεγγίζοντας τον επαγγελματικό βίο ως ένα από τα πεδία σχέσεων και αλληλεπιδράσεων του συμβουλευόμενου. Υπό το πρίσμα αυτό, η συμβουλευτική σταδιοδρομίας αποκτά μια διά βίου διάσταση και χρησιμότητα.</a:t>
            </a:r>
          </a:p>
          <a:p>
            <a:endParaRPr lang="el-GR" dirty="0"/>
          </a:p>
        </p:txBody>
      </p:sp>
      <p:sp>
        <p:nvSpPr>
          <p:cNvPr id="3" name="Title 2"/>
          <p:cNvSpPr>
            <a:spLocks noGrp="1"/>
          </p:cNvSpPr>
          <p:nvPr>
            <p:ph type="title"/>
          </p:nvPr>
        </p:nvSpPr>
        <p:spPr/>
        <p:txBody>
          <a:bodyPr>
            <a:normAutofit/>
          </a:bodyPr>
          <a:lstStyle/>
          <a:p>
            <a:pPr algn="ctr"/>
            <a:r>
              <a:rPr lang="el-GR" sz="2800" dirty="0" smtClean="0">
                <a:solidFill>
                  <a:srgbClr val="BCD90D"/>
                </a:solidFill>
              </a:rPr>
              <a:t>ΣΥΜΠΕΡΑΣΜΑΤΑ</a:t>
            </a:r>
            <a:endParaRPr lang="el-GR" sz="2800" dirty="0">
              <a:solidFill>
                <a:srgbClr val="BCD90D"/>
              </a:solidFill>
            </a:endParaRPr>
          </a:p>
        </p:txBody>
      </p:sp>
    </p:spTree>
    <p:extLst>
      <p:ext uri="{BB962C8B-B14F-4D97-AF65-F5344CB8AC3E}">
        <p14:creationId xmlns:p14="http://schemas.microsoft.com/office/powerpoint/2010/main" xmlns="" val="4283883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l-GR" dirty="0"/>
              <a:t>Όσο υπάρχει οικονομική ύφεση </a:t>
            </a:r>
            <a:r>
              <a:rPr lang="el-GR" dirty="0" smtClean="0"/>
              <a:t>ή ισχύ ανάπτυξη και </a:t>
            </a:r>
            <a:r>
              <a:rPr lang="el-GR" dirty="0"/>
              <a:t>όσο δεν υπάρχουν αρκετές και καλές θέσεις εργασίας, το σύνολο του εργατικού δυναμικού δεν μπορεί να βρει ικανοποιητικές θέσεις απασχόλησης. Όσο τα βαθύτερα αίτια της ανεργίας και </a:t>
            </a:r>
            <a:r>
              <a:rPr lang="el-GR" dirty="0" smtClean="0"/>
              <a:t>της </a:t>
            </a:r>
            <a:r>
              <a:rPr lang="el-GR" dirty="0"/>
              <a:t>ανισότητας δεν αντιμετωπίζονται, το πρόβλημα δεν λύνεται ούτε με τη συμβουλευτική σταδιοδρομίας ούτε με οποιαδήποτε άλλη ενεργητική πολιτική απασχόλησης. </a:t>
            </a:r>
            <a:endParaRPr lang="el-GR" dirty="0" smtClean="0"/>
          </a:p>
          <a:p>
            <a:pPr marL="0" indent="0">
              <a:buNone/>
            </a:pPr>
            <a:endParaRPr lang="el-GR" dirty="0"/>
          </a:p>
          <a:p>
            <a:pPr marL="0" indent="0">
              <a:buNone/>
            </a:pPr>
            <a:r>
              <a:rPr lang="el-GR" dirty="0" smtClean="0"/>
              <a:t>Συνεπώς</a:t>
            </a:r>
            <a:r>
              <a:rPr lang="el-GR" dirty="0"/>
              <a:t>, οι στόχοι της συμβουλευτικής σταδιοδρομίας περιορίζονται από το υπάρχον εργασιακό και οικονομικό περιβάλλον. Παρά ταύτα, η επίτευξη κοινωνικής αλληλεγγύης και κοινωνικής ανάπτυξης ενισχύονται από την παροχή αποτελεσματικών πρακτικών συμβουλευτικής σταδιοδρομίας, </a:t>
            </a:r>
            <a:r>
              <a:rPr lang="el-GR" dirty="0" err="1"/>
              <a:t>προσβάσιμων</a:t>
            </a:r>
            <a:r>
              <a:rPr lang="el-GR" dirty="0"/>
              <a:t> σε όλους, ειδικά σε εκείνους που έχουν τη μεγαλύτερη ανάγκη. </a:t>
            </a:r>
          </a:p>
          <a:p>
            <a:endParaRPr lang="el-GR" dirty="0"/>
          </a:p>
        </p:txBody>
      </p:sp>
      <p:sp>
        <p:nvSpPr>
          <p:cNvPr id="3" name="Title 2"/>
          <p:cNvSpPr>
            <a:spLocks noGrp="1"/>
          </p:cNvSpPr>
          <p:nvPr>
            <p:ph type="title"/>
          </p:nvPr>
        </p:nvSpPr>
        <p:spPr/>
        <p:txBody>
          <a:bodyPr>
            <a:normAutofit/>
          </a:bodyPr>
          <a:lstStyle/>
          <a:p>
            <a:pPr algn="ctr"/>
            <a:r>
              <a:rPr lang="el-GR" sz="2800" dirty="0" smtClean="0">
                <a:solidFill>
                  <a:srgbClr val="BCD90D"/>
                </a:solidFill>
              </a:rPr>
              <a:t>ΣΥΜΠΕΡΑΣΜΑΤΑ</a:t>
            </a:r>
            <a:endParaRPr lang="el-GR" sz="2800" dirty="0">
              <a:solidFill>
                <a:srgbClr val="BCD90D"/>
              </a:solidFill>
            </a:endParaRPr>
          </a:p>
        </p:txBody>
      </p:sp>
    </p:spTree>
    <p:extLst>
      <p:ext uri="{BB962C8B-B14F-4D97-AF65-F5344CB8AC3E}">
        <p14:creationId xmlns:p14="http://schemas.microsoft.com/office/powerpoint/2010/main" xmlns="" val="160073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683224"/>
          </a:xfrm>
        </p:spPr>
        <p:txBody>
          <a:bodyPr/>
          <a:lstStyle/>
          <a:p>
            <a:r>
              <a:rPr lang="en-US" dirty="0" smtClean="0"/>
              <a:t>To</a:t>
            </a:r>
            <a:r>
              <a:rPr lang="el-GR" dirty="0" smtClean="0"/>
              <a:t> </a:t>
            </a:r>
            <a:r>
              <a:rPr lang="el-GR" dirty="0"/>
              <a:t>2013 </a:t>
            </a:r>
            <a:r>
              <a:rPr lang="el-GR" dirty="0" smtClean="0"/>
              <a:t>ήταν το </a:t>
            </a:r>
            <a:r>
              <a:rPr lang="el-GR" dirty="0"/>
              <a:t>έκτο συνεχόμενο έτος ύφεσης</a:t>
            </a:r>
          </a:p>
          <a:p>
            <a:r>
              <a:rPr lang="el-GR" dirty="0"/>
              <a:t>Κρίση </a:t>
            </a:r>
            <a:r>
              <a:rPr lang="el-GR" dirty="0" smtClean="0"/>
              <a:t>μεγάλης </a:t>
            </a:r>
            <a:r>
              <a:rPr lang="el-GR" dirty="0"/>
              <a:t>διάρκειας και βάθους</a:t>
            </a:r>
          </a:p>
          <a:p>
            <a:r>
              <a:rPr lang="el-GR" dirty="0"/>
              <a:t>Κρίση όχι μόνο οικονομική, επώδυνες επιπτώσεις σε πολλούς τομείς και ενδεχομένως ευκαιρίες σε κάποιους </a:t>
            </a:r>
            <a:r>
              <a:rPr lang="el-GR" dirty="0" smtClean="0"/>
              <a:t>άλλους</a:t>
            </a:r>
            <a:endParaRPr lang="el-GR" dirty="0"/>
          </a:p>
          <a:p>
            <a:r>
              <a:rPr lang="el-GR" dirty="0"/>
              <a:t>Ευάλωτα </a:t>
            </a:r>
            <a:r>
              <a:rPr lang="el-GR" dirty="0" smtClean="0"/>
              <a:t>τα πρώτα </a:t>
            </a:r>
            <a:r>
              <a:rPr lang="el-GR" dirty="0"/>
              <a:t>βήματα ανάκαμψης το 2014 </a:t>
            </a:r>
            <a:r>
              <a:rPr lang="el-GR" dirty="0" smtClean="0"/>
              <a:t>(Τράπεζα </a:t>
            </a:r>
            <a:r>
              <a:rPr lang="el-GR" dirty="0"/>
              <a:t>της Ελλάδος), εξακολουθούν να υπάρχουν πολλοί κίνδυνοι και αβεβαιότητες.</a:t>
            </a:r>
          </a:p>
          <a:p>
            <a:r>
              <a:rPr lang="el-GR" dirty="0"/>
              <a:t>Εύθραυστες ευνοϊκές προοπτικές</a:t>
            </a:r>
          </a:p>
          <a:p>
            <a:endParaRPr lang="el-GR" dirty="0"/>
          </a:p>
        </p:txBody>
      </p:sp>
      <p:sp>
        <p:nvSpPr>
          <p:cNvPr id="3" name="Title 2"/>
          <p:cNvSpPr>
            <a:spLocks noGrp="1"/>
          </p:cNvSpPr>
          <p:nvPr>
            <p:ph type="title"/>
          </p:nvPr>
        </p:nvSpPr>
        <p:spPr>
          <a:xfrm>
            <a:off x="457200" y="152400"/>
            <a:ext cx="8229600" cy="900336"/>
          </a:xfrm>
        </p:spPr>
        <p:txBody>
          <a:bodyPr>
            <a:normAutofit/>
          </a:bodyPr>
          <a:lstStyle/>
          <a:p>
            <a:pPr algn="ctr"/>
            <a:r>
              <a:rPr lang="el-GR" sz="2800" dirty="0" smtClean="0">
                <a:solidFill>
                  <a:srgbClr val="BCD90D"/>
                </a:solidFill>
              </a:rPr>
              <a:t>ΤΑ ΔΕΔΟΜΕΝΑ ΤΗΣ ΑΓΟΡΑΣ ΕΡΓΑΣΙΑΣ</a:t>
            </a:r>
            <a:endParaRPr lang="el-GR" sz="2800" dirty="0">
              <a:solidFill>
                <a:srgbClr val="BCD90D"/>
              </a:solidFill>
            </a:endParaRPr>
          </a:p>
        </p:txBody>
      </p:sp>
    </p:spTree>
    <p:extLst>
      <p:ext uri="{BB962C8B-B14F-4D97-AF65-F5344CB8AC3E}">
        <p14:creationId xmlns:p14="http://schemas.microsoft.com/office/powerpoint/2010/main" xmlns="" val="3724204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solidFill>
                  <a:srgbClr val="BCD90D"/>
                </a:solidFill>
              </a:rPr>
              <a:t>olympiakaminioti@gmail.com</a:t>
            </a:r>
            <a:endParaRPr lang="el-GR" dirty="0">
              <a:solidFill>
                <a:srgbClr val="BCD90D"/>
              </a:solidFill>
            </a:endParaRPr>
          </a:p>
        </p:txBody>
      </p:sp>
      <p:sp>
        <p:nvSpPr>
          <p:cNvPr id="3" name="Title 2"/>
          <p:cNvSpPr>
            <a:spLocks noGrp="1"/>
          </p:cNvSpPr>
          <p:nvPr>
            <p:ph type="ctrTitle"/>
          </p:nvPr>
        </p:nvSpPr>
        <p:spPr/>
        <p:txBody>
          <a:bodyPr/>
          <a:lstStyle/>
          <a:p>
            <a:r>
              <a:rPr lang="el-GR" sz="4000" dirty="0" smtClean="0"/>
              <a:t>Σας ευχαριστώ για την προσοχή σας</a:t>
            </a:r>
            <a:endParaRPr lang="el-GR" sz="4000" dirty="0"/>
          </a:p>
        </p:txBody>
      </p:sp>
    </p:spTree>
    <p:extLst>
      <p:ext uri="{BB962C8B-B14F-4D97-AF65-F5344CB8AC3E}">
        <p14:creationId xmlns:p14="http://schemas.microsoft.com/office/powerpoint/2010/main" xmlns="" val="2878375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l-GR" dirty="0"/>
              <a:t>Μεγάλες αλλαγές στον εργασιακό χάρτη</a:t>
            </a:r>
          </a:p>
          <a:p>
            <a:r>
              <a:rPr lang="el-GR" dirty="0" smtClean="0"/>
              <a:t>Μείωση της απασχόλησης</a:t>
            </a:r>
          </a:p>
          <a:p>
            <a:r>
              <a:rPr lang="el-GR" dirty="0" smtClean="0"/>
              <a:t>Αύξηση ανεργίας, μακροχρόνιας ανεργίας</a:t>
            </a:r>
            <a:endParaRPr lang="el-GR" dirty="0"/>
          </a:p>
          <a:p>
            <a:r>
              <a:rPr lang="el-GR" dirty="0"/>
              <a:t>Αύξηση της </a:t>
            </a:r>
            <a:r>
              <a:rPr lang="el-GR" dirty="0" smtClean="0"/>
              <a:t>ανασφάλειας ανέργων και εργαζομένων</a:t>
            </a:r>
            <a:endParaRPr lang="el-GR" dirty="0"/>
          </a:p>
          <a:p>
            <a:r>
              <a:rPr lang="el-GR" dirty="0"/>
              <a:t>Μείωση </a:t>
            </a:r>
            <a:r>
              <a:rPr lang="el-GR" dirty="0" smtClean="0"/>
              <a:t>μισθών</a:t>
            </a:r>
          </a:p>
          <a:p>
            <a:r>
              <a:rPr lang="el-GR" dirty="0" smtClean="0"/>
              <a:t>Αύξηση της ευελιξίας στην αγορά εργασίας</a:t>
            </a:r>
          </a:p>
          <a:p>
            <a:r>
              <a:rPr lang="el-GR" dirty="0" smtClean="0"/>
              <a:t>Εργαζόμενοι φτωχοί</a:t>
            </a:r>
          </a:p>
          <a:p>
            <a:r>
              <a:rPr lang="el-GR" dirty="0" smtClean="0"/>
              <a:t>Οι οικονομικοί και κοινωνικοί δείκτες αποκλίνουν από το μέσο όρο της ΕΕ</a:t>
            </a:r>
            <a:endParaRPr lang="el-GR" dirty="0"/>
          </a:p>
          <a:p>
            <a:endParaRPr lang="el-GR" dirty="0"/>
          </a:p>
        </p:txBody>
      </p:sp>
      <p:sp>
        <p:nvSpPr>
          <p:cNvPr id="3" name="Title 2"/>
          <p:cNvSpPr>
            <a:spLocks noGrp="1"/>
          </p:cNvSpPr>
          <p:nvPr>
            <p:ph type="title"/>
          </p:nvPr>
        </p:nvSpPr>
        <p:spPr/>
        <p:txBody>
          <a:bodyPr>
            <a:normAutofit/>
          </a:bodyPr>
          <a:lstStyle/>
          <a:p>
            <a:pPr algn="ctr"/>
            <a:r>
              <a:rPr lang="el-GR" sz="2800" dirty="0">
                <a:solidFill>
                  <a:srgbClr val="BCD90D"/>
                </a:solidFill>
              </a:rPr>
              <a:t>ΤΑ ΔΕΔΟΜΕΝΑ ΤΗΣ ΑΓΟΡΑΣ ΕΡΓΑΣΙΑΣ</a:t>
            </a:r>
          </a:p>
        </p:txBody>
      </p:sp>
    </p:spTree>
    <p:extLst>
      <p:ext uri="{BB962C8B-B14F-4D97-AF65-F5344CB8AC3E}">
        <p14:creationId xmlns:p14="http://schemas.microsoft.com/office/powerpoint/2010/main" xmlns="" val="281973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l-GR" dirty="0"/>
              <a:t>Οι συνθήκες της αγοράς εργασίας επηρεάζουν διάφορες πτυχές της ζωής των ατόμων καθώς η εργασία αποτελεί το βασικό στοιχείο βιοπορισμού των ατόμων, αλλά και πηγή ρόλου, θέσης </a:t>
            </a:r>
            <a:r>
              <a:rPr lang="el-GR" dirty="0" smtClean="0"/>
              <a:t>και </a:t>
            </a:r>
            <a:r>
              <a:rPr lang="el-GR" dirty="0"/>
              <a:t>ταυτότητας. </a:t>
            </a:r>
            <a:endParaRPr lang="el-GR" dirty="0" smtClean="0"/>
          </a:p>
          <a:p>
            <a:pPr>
              <a:buFont typeface="Wingdings" pitchFamily="2" charset="2"/>
              <a:buChar char="§"/>
            </a:pPr>
            <a:r>
              <a:rPr lang="el-GR" dirty="0" smtClean="0"/>
              <a:t>Ατομική και κοινωνική ευημερία</a:t>
            </a:r>
          </a:p>
          <a:p>
            <a:pPr>
              <a:buFont typeface="Wingdings" pitchFamily="2" charset="2"/>
              <a:buChar char="§"/>
            </a:pPr>
            <a:r>
              <a:rPr lang="el-GR" dirty="0" smtClean="0"/>
              <a:t>Υγεία</a:t>
            </a:r>
          </a:p>
          <a:p>
            <a:pPr>
              <a:buFont typeface="Wingdings" pitchFamily="2" charset="2"/>
              <a:buChar char="§"/>
            </a:pPr>
            <a:r>
              <a:rPr lang="el-GR" dirty="0" smtClean="0"/>
              <a:t>Κοινωνικές σχέσεις</a:t>
            </a:r>
          </a:p>
          <a:p>
            <a:pPr>
              <a:buFont typeface="Wingdings" pitchFamily="2" charset="2"/>
              <a:buChar char="§"/>
            </a:pPr>
            <a:r>
              <a:rPr lang="el-GR" dirty="0" smtClean="0"/>
              <a:t>«Σχέδια ζωής» νέων</a:t>
            </a:r>
          </a:p>
          <a:p>
            <a:pPr>
              <a:buFont typeface="Wingdings" pitchFamily="2" charset="2"/>
              <a:buChar char="§"/>
            </a:pPr>
            <a:r>
              <a:rPr lang="el-GR" dirty="0" smtClean="0"/>
              <a:t>Φτώχεια, κοινωνικός αποκλεισμός</a:t>
            </a:r>
            <a:endParaRPr lang="el-GR" dirty="0"/>
          </a:p>
        </p:txBody>
      </p:sp>
      <p:sp>
        <p:nvSpPr>
          <p:cNvPr id="3" name="Title 2"/>
          <p:cNvSpPr>
            <a:spLocks noGrp="1"/>
          </p:cNvSpPr>
          <p:nvPr>
            <p:ph type="title"/>
          </p:nvPr>
        </p:nvSpPr>
        <p:spPr>
          <a:xfrm>
            <a:off x="457200" y="152400"/>
            <a:ext cx="8229600" cy="1044352"/>
          </a:xfrm>
        </p:spPr>
        <p:txBody>
          <a:bodyPr>
            <a:normAutofit/>
          </a:bodyPr>
          <a:lstStyle/>
          <a:p>
            <a:pPr algn="ctr"/>
            <a:r>
              <a:rPr lang="el-GR" sz="2800" dirty="0" smtClean="0">
                <a:solidFill>
                  <a:srgbClr val="BCD90D"/>
                </a:solidFill>
              </a:rPr>
              <a:t>ΤΑ ΔΕΔΟΜΕΝΑ ΤΗΣ ΑΓΟΡΑΣ ΕΡΓΑΣΙΑΣ</a:t>
            </a:r>
            <a:endParaRPr lang="el-GR" sz="2800" dirty="0">
              <a:solidFill>
                <a:srgbClr val="BCD90D"/>
              </a:solidFill>
            </a:endParaRPr>
          </a:p>
        </p:txBody>
      </p:sp>
    </p:spTree>
    <p:extLst>
      <p:ext uri="{BB962C8B-B14F-4D97-AF65-F5344CB8AC3E}">
        <p14:creationId xmlns:p14="http://schemas.microsoft.com/office/powerpoint/2010/main" xmlns="" val="3758807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Υπότιτλος"/>
          <p:cNvSpPr>
            <a:spLocks noGrp="1"/>
          </p:cNvSpPr>
          <p:nvPr>
            <p:ph type="subTitle" idx="1"/>
          </p:nvPr>
        </p:nvSpPr>
        <p:spPr/>
        <p:txBody>
          <a:bodyPr/>
          <a:lstStyle/>
          <a:p>
            <a:endParaRPr lang="el-GR"/>
          </a:p>
        </p:txBody>
      </p:sp>
      <p:sp>
        <p:nvSpPr>
          <p:cNvPr id="3" name="2 - Τίτλος"/>
          <p:cNvSpPr>
            <a:spLocks noGrp="1"/>
          </p:cNvSpPr>
          <p:nvPr>
            <p:ph type="ctrTitle"/>
          </p:nvPr>
        </p:nvSpPr>
        <p:spPr/>
        <p:txBody>
          <a:bodyPr/>
          <a:lstStyle/>
          <a:p>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56320"/>
          </a:xfrm>
        </p:spPr>
        <p:txBody>
          <a:bodyPr>
            <a:normAutofit/>
          </a:bodyPr>
          <a:lstStyle/>
          <a:p>
            <a:pPr algn="ctr"/>
            <a:r>
              <a:rPr lang="el-GR" sz="3200" dirty="0" smtClean="0"/>
              <a:t>Μηνιαία ποσοστά ανεργίας: 2014</a:t>
            </a:r>
            <a:endParaRPr lang="el-GR" sz="3200"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1196752"/>
            <a:ext cx="8229600" cy="51845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6080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56320"/>
          </a:xfrm>
        </p:spPr>
        <p:txBody>
          <a:bodyPr>
            <a:normAutofit/>
          </a:bodyPr>
          <a:lstStyle/>
          <a:p>
            <a:pPr algn="ctr"/>
            <a:r>
              <a:rPr lang="el-GR" sz="3200" dirty="0" smtClean="0"/>
              <a:t>Ποσοστό μακροχρόνιας ανεργίας:2008-2014</a:t>
            </a:r>
            <a:endParaRPr lang="el-GR"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58038788"/>
              </p:ext>
            </p:extLst>
          </p:nvPr>
        </p:nvGraphicFramePr>
        <p:xfrm>
          <a:off x="457200" y="908720"/>
          <a:ext cx="8435280"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63084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56320"/>
          </a:xfrm>
        </p:spPr>
        <p:txBody>
          <a:bodyPr>
            <a:normAutofit/>
          </a:bodyPr>
          <a:lstStyle/>
          <a:p>
            <a:pPr algn="ctr"/>
            <a:r>
              <a:rPr lang="el-GR" sz="3200" dirty="0" smtClean="0"/>
              <a:t>ΝΕΕΤ (15-29 ετών): 2002-2013</a:t>
            </a:r>
            <a:endParaRPr lang="el-GR"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33852240"/>
              </p:ext>
            </p:extLst>
          </p:nvPr>
        </p:nvGraphicFramePr>
        <p:xfrm>
          <a:off x="457200" y="980728"/>
          <a:ext cx="8229600"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415251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1407</TotalTime>
  <Words>1087</Words>
  <Application>Microsoft Office PowerPoint</Application>
  <PresentationFormat>Προβολή στην οθόνη (4:3)</PresentationFormat>
  <Paragraphs>238</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Paper</vt:lpstr>
      <vt:lpstr>    Η επιχειρηματικότητα ως επαγγελματική επιλογή και η συμβουλευτική σταδιοδρομίας  Ε.Ο.Π.Π.Ε.Π.-ΕΛ.Ε.ΣΥ.Π.  6 &amp; 7 Δεκεμβρίου 2014 Χαροκόπειο Πανεπιστήμιο  ΑΠΑΣΧΟΛΗΣΗ, ΕΠΙΧΕΙΡΗΜΑΤΙΚΟΤΗΤΑ ΚΑΙ ΣΥΜΒΟΥΛΕΥΤΙΚΗ ΣΤΑΔΙΟΔΡΟΜΙΑΣ</vt:lpstr>
      <vt:lpstr>ΑΠΑΣΧΟΛΗΣΗ, ΕΠΙΧΕΙΡΗΜΑΤΙΚΟΤΗΤΑ ΚΑΙ ΣΥΜΒΟΥΛΕΥΤΙΚΗ ΣΤΑΔΙΟΔΡΟΜΙΑΣ</vt:lpstr>
      <vt:lpstr>ΤΑ ΔΕΔΟΜΕΝΑ ΤΗΣ ΑΓΟΡΑΣ ΕΡΓΑΣΙΑΣ</vt:lpstr>
      <vt:lpstr>ΤΑ ΔΕΔΟΜΕΝΑ ΤΗΣ ΑΓΟΡΑΣ ΕΡΓΑΣΙΑΣ</vt:lpstr>
      <vt:lpstr>ΤΑ ΔΕΔΟΜΕΝΑ ΤΗΣ ΑΓΟΡΑΣ ΕΡΓΑΣΙΑΣ</vt:lpstr>
      <vt:lpstr>Διαφάνεια 6</vt:lpstr>
      <vt:lpstr>Μηνιαία ποσοστά ανεργίας: 2014</vt:lpstr>
      <vt:lpstr>Ποσοστό μακροχρόνιας ανεργίας:2008-2014</vt:lpstr>
      <vt:lpstr>ΝΕΕΤ (15-29 ετών): 2002-2013</vt:lpstr>
      <vt:lpstr>ΣΗΜΑΝΤΙΚΑ ΕΡΩΤΗΜΑΤΑ</vt:lpstr>
      <vt:lpstr>Ποιες δημογραφικές κατηγορίες πλήττονται περισσότερο</vt:lpstr>
      <vt:lpstr>Μεταβολές στους τομείς παραγωγής κατά τη διάρκεια της κρίσης</vt:lpstr>
      <vt:lpstr>Μεταβολές απασχόλησης στους κλάδους  κατά τη διάρκεια της κρίσης</vt:lpstr>
      <vt:lpstr>Μεταβολές απασχόλησης στα επαγγέλματα  κατά τη διάρκεια της κρίσης</vt:lpstr>
      <vt:lpstr>Δυναμικοί/ανθεκτικοί κλάδοι</vt:lpstr>
      <vt:lpstr>Αναντιστοιχίες στην αγορά εργασίας</vt:lpstr>
      <vt:lpstr>Ποσοστά απασχόλησης ανά εκπαιδευτικό επίπεδο  (30-65 ετών, 2014 β΄τρίμηνο)</vt:lpstr>
      <vt:lpstr>Ποσοστά απασχόλησης για συγκεκριμένες σχολές  (30-65 ετών, 2014 β΄ τρίμηνο)</vt:lpstr>
      <vt:lpstr>Επαγγέλματα αποφοίτων ΑΕΙ Μαθηματικών και Φιλοσοφικής (30-65 ετών, β΄τρίμηνο 2014)</vt:lpstr>
      <vt:lpstr>Επαγγέλματα αποφοίτων ΤΕΙ Λογιστικής και Κοινωνικής Εργασίας (30-65 ετών, β΄τρίμηνο 2014)</vt:lpstr>
      <vt:lpstr>ΕΠΙΧΕΙΡΗΜΑΤΙΚΟΤΗΤΑ</vt:lpstr>
      <vt:lpstr>ΕΠΙΧΕΙΡΗΜΑΤΙΚΟΤΗΤΑ</vt:lpstr>
      <vt:lpstr>ΕΠΙΧΕΙΡΗΜΑΤΙΚΟΤΗΤΑ</vt:lpstr>
      <vt:lpstr>ΣΥΜΒΟΥΛΕΥΤΙΚΗ ΣΤΑΔΙΟΔΡΟΜΙΑΣ</vt:lpstr>
      <vt:lpstr>ΣΥΜΒΟΥΛΕΥΤΙΚΗ ΣΤΑΔΙΟΔΡΟΜΙΑΣ</vt:lpstr>
      <vt:lpstr>ΣΥΜΒΟΥΛΕΥΤΙΚΗ ΣΤΑΔΙΟΔΡΟΜΙΑΣ</vt:lpstr>
      <vt:lpstr>ΣΥΜΠΕΡΑΣΜΑΤΑ</vt:lpstr>
      <vt:lpstr>ΣΥΜΠΕΡΑΣΜΑΤΑ</vt:lpstr>
      <vt:lpstr>ΣΥΜΠΕΡΑΣΜΑΤΑ</vt:lpstr>
      <vt:lpstr>Σας ευχαριστώ για την προσοχή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o.kaminioti</dc:creator>
  <cp:lastModifiedBy>user</cp:lastModifiedBy>
  <cp:revision>39</cp:revision>
  <cp:lastPrinted>2014-12-05T16:16:10Z</cp:lastPrinted>
  <dcterms:created xsi:type="dcterms:W3CDTF">2014-12-02T13:23:08Z</dcterms:created>
  <dcterms:modified xsi:type="dcterms:W3CDTF">2014-12-19T15:50:42Z</dcterms:modified>
</cp:coreProperties>
</file>