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016" autoAdjust="0"/>
    <p:restoredTop sz="94660"/>
  </p:normalViewPr>
  <p:slideViewPr>
    <p:cSldViewPr snapToGrid="0">
      <p:cViewPr varScale="1">
        <p:scale>
          <a:sx n="80" d="100"/>
          <a:sy n="80" d="100"/>
        </p:scale>
        <p:origin x="-126" y="-84"/>
      </p:cViewPr>
      <p:guideLst>
        <p:guide orient="horz" pos="2160"/>
        <p:guide pos="43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4" name="Freeform 6"/>
          <p:cNvSpPr>
            <a:spLocks noChangeArrowheads="1"/>
          </p:cNvSpPr>
          <p:nvPr/>
        </p:nvSpPr>
        <p:spPr bwMode="auto">
          <a:xfrm>
            <a:off x="0" y="4324350"/>
            <a:ext cx="1744663" cy="777875"/>
          </a:xfrm>
          <a:custGeom>
            <a:avLst/>
            <a:gdLst>
              <a:gd name="T0" fmla="*/ 0 w 372"/>
              <a:gd name="T1" fmla="*/ 0 h 166"/>
              <a:gd name="T2" fmla="*/ 372 w 372"/>
              <a:gd name="T3" fmla="*/ 166 h 166"/>
            </a:gdLst>
            <a:ahLst/>
            <a:cxnLst/>
            <a:rect l="T0" t="T1" r="T2" b="T3"/>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w="9525">
            <a:noFill/>
            <a:miter lim="800000"/>
            <a:headEnd/>
            <a:tailEnd/>
          </a:ln>
        </p:spPr>
        <p:txBody>
          <a:bodyPr/>
          <a:lstStyle/>
          <a:p>
            <a:endParaRPr lang="el-GR"/>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5" name="Date Placeholder 3"/>
          <p:cNvSpPr>
            <a:spLocks noGrp="1"/>
          </p:cNvSpPr>
          <p:nvPr>
            <p:ph type="dt" sz="half" idx="10"/>
          </p:nvPr>
        </p:nvSpPr>
        <p:spPr/>
        <p:txBody>
          <a:bodyPr/>
          <a:lstStyle>
            <a:lvl1pPr>
              <a:defRPr/>
            </a:lvl1pPr>
          </a:lstStyle>
          <a:p>
            <a:pPr>
              <a:defRPr/>
            </a:pPr>
            <a:fld id="{EA7F735C-BDDA-41BB-B5F0-DA1384F7CEAE}" type="datetimeFigureOut">
              <a:rPr lang="en-US"/>
              <a:pPr>
                <a:defRPr/>
              </a:pPr>
              <a:t>12/10/2014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531813" y="4529138"/>
            <a:ext cx="779462" cy="365125"/>
          </a:xfrm>
        </p:spPr>
        <p:txBody>
          <a:bodyPr/>
          <a:lstStyle>
            <a:lvl1pPr>
              <a:defRPr/>
            </a:lvl1pPr>
          </a:lstStyle>
          <a:p>
            <a:pPr>
              <a:defRPr/>
            </a:pPr>
            <a:fld id="{9C24B204-C25B-4A85-81FB-FFE73D44EC0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4" name="Freeform 11"/>
          <p:cNvSpPr>
            <a:spLocks noChangeArrowheads="1"/>
          </p:cNvSpPr>
          <p:nvPr/>
        </p:nvSpPr>
        <p:spPr bwMode="auto">
          <a:xfrm flipV="1">
            <a:off x="-4763" y="31781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el-GR"/>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5" name="Date Placeholder 3"/>
          <p:cNvSpPr>
            <a:spLocks noGrp="1"/>
          </p:cNvSpPr>
          <p:nvPr>
            <p:ph type="dt" sz="half" idx="10"/>
          </p:nvPr>
        </p:nvSpPr>
        <p:spPr/>
        <p:txBody>
          <a:bodyPr/>
          <a:lstStyle>
            <a:lvl1pPr>
              <a:defRPr/>
            </a:lvl1pPr>
          </a:lstStyle>
          <a:p>
            <a:pPr>
              <a:defRPr/>
            </a:pPr>
            <a:fld id="{AB26D11E-486D-4E7B-BEAB-35E0D0BD2F18}" type="datetimeFigureOut">
              <a:rPr lang="en-US"/>
              <a:pPr>
                <a:defRPr/>
              </a:pPr>
              <a:t>12/10/2014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65F68F8A-B3E6-43E2-9610-68E9602FFE8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31781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el-GR"/>
          </a:p>
        </p:txBody>
      </p:sp>
      <p:sp>
        <p:nvSpPr>
          <p:cNvPr id="6" name="TextBox 13"/>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7" name="TextBox 14"/>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8" name="Date Placeholder 3"/>
          <p:cNvSpPr>
            <a:spLocks noGrp="1"/>
          </p:cNvSpPr>
          <p:nvPr>
            <p:ph type="dt" sz="half" idx="14"/>
          </p:nvPr>
        </p:nvSpPr>
        <p:spPr/>
        <p:txBody>
          <a:bodyPr/>
          <a:lstStyle>
            <a:lvl1pPr>
              <a:defRPr/>
            </a:lvl1pPr>
          </a:lstStyle>
          <a:p>
            <a:pPr>
              <a:defRPr/>
            </a:pPr>
            <a:fld id="{AE2F76B9-7C83-4C15-87F5-0C51ECD7BD22}" type="datetimeFigureOut">
              <a:rPr lang="en-US"/>
              <a:pPr>
                <a:defRPr/>
              </a:pPr>
              <a:t>12/10/2014</a:t>
            </a:fld>
            <a:endParaRPr lang="en-US"/>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a:xfrm>
            <a:off x="531813" y="3244850"/>
            <a:ext cx="779462" cy="365125"/>
          </a:xfrm>
        </p:spPr>
        <p:txBody>
          <a:bodyPr/>
          <a:lstStyle>
            <a:lvl1pPr>
              <a:defRPr/>
            </a:lvl1pPr>
          </a:lstStyle>
          <a:p>
            <a:pPr>
              <a:defRPr/>
            </a:pPr>
            <a:fld id="{98A2FB77-FF88-479E-B12E-B89B69D07BE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491172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el-GR"/>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l-GR" smtClean="0"/>
              <a:t>Στυλ υποδείγματος κειμένου</a:t>
            </a:r>
          </a:p>
        </p:txBody>
      </p:sp>
      <p:sp>
        <p:nvSpPr>
          <p:cNvPr id="6" name="Date Placeholder 4"/>
          <p:cNvSpPr>
            <a:spLocks noGrp="1"/>
          </p:cNvSpPr>
          <p:nvPr>
            <p:ph type="dt" sz="half" idx="10"/>
          </p:nvPr>
        </p:nvSpPr>
        <p:spPr/>
        <p:txBody>
          <a:bodyPr/>
          <a:lstStyle>
            <a:lvl1pPr>
              <a:defRPr/>
            </a:lvl1pPr>
          </a:lstStyle>
          <a:p>
            <a:pPr>
              <a:defRPr/>
            </a:pPr>
            <a:fld id="{2CD6A360-292E-492C-B9FC-2F33504A3BE2}" type="datetimeFigureOut">
              <a:rPr lang="en-US"/>
              <a:pPr>
                <a:defRPr/>
              </a:pPr>
              <a:t>12/10/2014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725C4122-C847-4C5B-BAD4-7FA58CB308D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491172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el-GR"/>
          </a:p>
        </p:txBody>
      </p:sp>
      <p:sp>
        <p:nvSpPr>
          <p:cNvPr id="6" name="TextBox 16"/>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7" name="TextBox 17"/>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l-GR" smtClean="0"/>
              <a:t>Στυλ υποδείγματος κειμένου</a:t>
            </a:r>
          </a:p>
        </p:txBody>
      </p:sp>
      <p:sp>
        <p:nvSpPr>
          <p:cNvPr id="8" name="Date Placeholder 4"/>
          <p:cNvSpPr>
            <a:spLocks noGrp="1"/>
          </p:cNvSpPr>
          <p:nvPr>
            <p:ph type="dt" sz="half" idx="14"/>
          </p:nvPr>
        </p:nvSpPr>
        <p:spPr/>
        <p:txBody>
          <a:bodyPr/>
          <a:lstStyle>
            <a:lvl1pPr>
              <a:defRPr/>
            </a:lvl1pPr>
          </a:lstStyle>
          <a:p>
            <a:pPr>
              <a:defRPr/>
            </a:pPr>
            <a:fld id="{D951F1D6-5E83-442D-A602-E3CC97DD645D}" type="datetimeFigureOut">
              <a:rPr lang="en-US"/>
              <a:pPr>
                <a:defRPr/>
              </a:pPr>
              <a:t>12/10/2014</a:t>
            </a:fld>
            <a:endParaRPr lang="en-US"/>
          </a:p>
        </p:txBody>
      </p:sp>
      <p:sp>
        <p:nvSpPr>
          <p:cNvPr id="9" name="Footer Placeholder 5"/>
          <p:cNvSpPr>
            <a:spLocks noGrp="1"/>
          </p:cNvSpPr>
          <p:nvPr>
            <p:ph type="ftr" sz="quarter" idx="15"/>
          </p:nvPr>
        </p:nvSpPr>
        <p:spPr/>
        <p:txBody>
          <a:bodyPr/>
          <a:lstStyle>
            <a:lvl1pPr>
              <a:defRPr/>
            </a:lvl1pPr>
          </a:lstStyle>
          <a:p>
            <a:pPr>
              <a:defRPr/>
            </a:pPr>
            <a:endParaRPr lang="en-US"/>
          </a:p>
        </p:txBody>
      </p:sp>
      <p:sp>
        <p:nvSpPr>
          <p:cNvPr id="10" name="Slide Number Placeholder 6"/>
          <p:cNvSpPr>
            <a:spLocks noGrp="1"/>
          </p:cNvSpPr>
          <p:nvPr>
            <p:ph type="sldNum" sz="quarter" idx="16"/>
          </p:nvPr>
        </p:nvSpPr>
        <p:spPr>
          <a:xfrm>
            <a:off x="531813" y="4983163"/>
            <a:ext cx="779462" cy="365125"/>
          </a:xfrm>
        </p:spPr>
        <p:txBody>
          <a:bodyPr/>
          <a:lstStyle>
            <a:lvl1pPr>
              <a:defRPr/>
            </a:lvl1pPr>
          </a:lstStyle>
          <a:p>
            <a:pPr>
              <a:defRPr/>
            </a:pPr>
            <a:fld id="{73C0110B-A917-43C4-AB8C-1C18D513B2EC}"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491172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el-GR"/>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l-GR" smtClean="0"/>
              <a:t>Στυλ υποδείγματος κειμένου</a:t>
            </a:r>
          </a:p>
        </p:txBody>
      </p:sp>
      <p:sp>
        <p:nvSpPr>
          <p:cNvPr id="6" name="Date Placeholder 4"/>
          <p:cNvSpPr>
            <a:spLocks noGrp="1"/>
          </p:cNvSpPr>
          <p:nvPr>
            <p:ph type="dt" sz="half" idx="14"/>
          </p:nvPr>
        </p:nvSpPr>
        <p:spPr/>
        <p:txBody>
          <a:bodyPr/>
          <a:lstStyle>
            <a:lvl1pPr>
              <a:defRPr/>
            </a:lvl1pPr>
          </a:lstStyle>
          <a:p>
            <a:pPr>
              <a:defRPr/>
            </a:pPr>
            <a:fld id="{ECF42CAA-CAEF-49B1-A749-56B8EA57F0CB}" type="datetimeFigureOut">
              <a:rPr lang="en-US"/>
              <a:pPr>
                <a:defRPr/>
              </a:pPr>
              <a:t>12/10/2014</a:t>
            </a:fld>
            <a:endParaRPr lang="en-US"/>
          </a:p>
        </p:txBody>
      </p:sp>
      <p:sp>
        <p:nvSpPr>
          <p:cNvPr id="7" name="Footer Placeholder 5"/>
          <p:cNvSpPr>
            <a:spLocks noGrp="1"/>
          </p:cNvSpPr>
          <p:nvPr>
            <p:ph type="ftr" sz="quarter" idx="15"/>
          </p:nvPr>
        </p:nvSpPr>
        <p:spPr/>
        <p:txBody>
          <a:bodyPr/>
          <a:lstStyle>
            <a:lvl1pPr>
              <a:defRPr/>
            </a:lvl1pPr>
          </a:lstStyle>
          <a:p>
            <a:pPr>
              <a:defRPr/>
            </a:pPr>
            <a:endParaRPr lang="en-US"/>
          </a:p>
        </p:txBody>
      </p:sp>
      <p:sp>
        <p:nvSpPr>
          <p:cNvPr id="8" name="Slide Number Placeholder 6"/>
          <p:cNvSpPr>
            <a:spLocks noGrp="1"/>
          </p:cNvSpPr>
          <p:nvPr>
            <p:ph type="sldNum" sz="quarter" idx="16"/>
          </p:nvPr>
        </p:nvSpPr>
        <p:spPr>
          <a:xfrm>
            <a:off x="531813" y="4983163"/>
            <a:ext cx="779462" cy="365125"/>
          </a:xfrm>
        </p:spPr>
        <p:txBody>
          <a:bodyPr/>
          <a:lstStyle>
            <a:lvl1pPr>
              <a:defRPr/>
            </a:lvl1pPr>
          </a:lstStyle>
          <a:p>
            <a:pPr>
              <a:defRPr/>
            </a:pPr>
            <a:fld id="{839ABADA-D4EA-430B-9453-B00D049F49A0}"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4"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el-GR"/>
          </a:p>
        </p:txBody>
      </p:sp>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3"/>
          <p:cNvSpPr>
            <a:spLocks noGrp="1"/>
          </p:cNvSpPr>
          <p:nvPr>
            <p:ph type="dt" sz="half" idx="10"/>
          </p:nvPr>
        </p:nvSpPr>
        <p:spPr/>
        <p:txBody>
          <a:bodyPr/>
          <a:lstStyle>
            <a:lvl1pPr>
              <a:defRPr/>
            </a:lvl1pPr>
          </a:lstStyle>
          <a:p>
            <a:pPr>
              <a:defRPr/>
            </a:pPr>
            <a:fld id="{04BDFB1D-0969-42B1-98BA-F90C5A40CAA2}" type="datetimeFigureOut">
              <a:rPr lang="en-US"/>
              <a:pPr>
                <a:defRPr/>
              </a:pPr>
              <a:t>12/10/2014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AEDD15-740D-41F3-A06F-0C22FC189BB9}"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4"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el-GR"/>
          </a:p>
        </p:txBody>
      </p:sp>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3"/>
          <p:cNvSpPr>
            <a:spLocks noGrp="1"/>
          </p:cNvSpPr>
          <p:nvPr>
            <p:ph type="dt" sz="half" idx="10"/>
          </p:nvPr>
        </p:nvSpPr>
        <p:spPr/>
        <p:txBody>
          <a:bodyPr/>
          <a:lstStyle>
            <a:lvl1pPr>
              <a:defRPr/>
            </a:lvl1pPr>
          </a:lstStyle>
          <a:p>
            <a:pPr>
              <a:defRPr/>
            </a:pPr>
            <a:fld id="{1065937B-43D1-49D4-A6B7-7CC070B66242}" type="datetimeFigureOut">
              <a:rPr lang="en-US"/>
              <a:pPr>
                <a:defRPr/>
              </a:pPr>
              <a:t>12/10/2014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DF72A7-563B-4F57-A237-58960BCB652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el-GR"/>
          </a:p>
        </p:txBody>
      </p:sp>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3"/>
          <p:cNvSpPr>
            <a:spLocks noGrp="1"/>
          </p:cNvSpPr>
          <p:nvPr>
            <p:ph type="dt" sz="half" idx="10"/>
          </p:nvPr>
        </p:nvSpPr>
        <p:spPr/>
        <p:txBody>
          <a:bodyPr/>
          <a:lstStyle>
            <a:lvl1pPr>
              <a:defRPr/>
            </a:lvl1pPr>
          </a:lstStyle>
          <a:p>
            <a:pPr>
              <a:defRPr/>
            </a:pPr>
            <a:fld id="{6076D8D8-1E55-4652-8673-6C70B959D0B6}" type="datetimeFigureOut">
              <a:rPr lang="en-US"/>
              <a:pPr>
                <a:defRPr/>
              </a:pPr>
              <a:t>12/10/2014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63B2833-7730-4A96-A4E8-0E4E36791C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Freeform 11"/>
          <p:cNvSpPr>
            <a:spLocks noChangeArrowheads="1"/>
          </p:cNvSpPr>
          <p:nvPr/>
        </p:nvSpPr>
        <p:spPr bwMode="auto">
          <a:xfrm flipV="1">
            <a:off x="-4763" y="31781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el-GR"/>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5" name="Date Placeholder 3"/>
          <p:cNvSpPr>
            <a:spLocks noGrp="1"/>
          </p:cNvSpPr>
          <p:nvPr>
            <p:ph type="dt" sz="half" idx="10"/>
          </p:nvPr>
        </p:nvSpPr>
        <p:spPr/>
        <p:txBody>
          <a:bodyPr/>
          <a:lstStyle>
            <a:lvl1pPr>
              <a:defRPr/>
            </a:lvl1pPr>
          </a:lstStyle>
          <a:p>
            <a:pPr>
              <a:defRPr/>
            </a:pPr>
            <a:fld id="{DE3844AD-12B2-4BAF-B6B1-2862658F6E21}" type="datetimeFigureOut">
              <a:rPr lang="en-US"/>
              <a:pPr>
                <a:defRPr/>
              </a:pPr>
              <a:t>12/10/2014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A34E36D8-5B17-4FE1-8FE3-8AF8A5E62BC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el-GR"/>
          </a:p>
        </p:txBody>
      </p:sp>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Date Placeholder 4"/>
          <p:cNvSpPr>
            <a:spLocks noGrp="1"/>
          </p:cNvSpPr>
          <p:nvPr>
            <p:ph type="dt" sz="half" idx="10"/>
          </p:nvPr>
        </p:nvSpPr>
        <p:spPr/>
        <p:txBody>
          <a:bodyPr/>
          <a:lstStyle>
            <a:lvl1pPr>
              <a:defRPr/>
            </a:lvl1pPr>
          </a:lstStyle>
          <a:p>
            <a:pPr>
              <a:defRPr/>
            </a:pPr>
            <a:fld id="{F7A686B3-AF9D-41E7-AC2A-6A469110B94C}" type="datetimeFigureOut">
              <a:rPr lang="en-US"/>
              <a:pPr>
                <a:defRPr/>
              </a:pPr>
              <a:t>12/10/2014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5E0C76C-BA63-4767-BEA0-87F1EE5A1B0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7"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el-GR"/>
          </a:p>
        </p:txBody>
      </p:sp>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Date Placeholder 6"/>
          <p:cNvSpPr>
            <a:spLocks noGrp="1"/>
          </p:cNvSpPr>
          <p:nvPr>
            <p:ph type="dt" sz="half" idx="10"/>
          </p:nvPr>
        </p:nvSpPr>
        <p:spPr/>
        <p:txBody>
          <a:bodyPr/>
          <a:lstStyle>
            <a:lvl1pPr>
              <a:defRPr/>
            </a:lvl1pPr>
          </a:lstStyle>
          <a:p>
            <a:pPr>
              <a:defRPr/>
            </a:pPr>
            <a:fld id="{4CC39067-CCDB-429B-8DA6-DC96EE8DC1A6}" type="datetimeFigureOut">
              <a:rPr lang="en-US"/>
              <a:pPr>
                <a:defRPr/>
              </a:pPr>
              <a:t>12/10/2014</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FE12FB31-3694-480C-AC91-02A6CAD2D28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el-GR"/>
          </a:p>
        </p:txBody>
      </p:sp>
      <p:sp>
        <p:nvSpPr>
          <p:cNvPr id="2" name="Title 1"/>
          <p:cNvSpPr>
            <a:spLocks noGrp="1"/>
          </p:cNvSpPr>
          <p:nvPr>
            <p:ph type="title"/>
          </p:nvPr>
        </p:nvSpPr>
        <p:spPr/>
        <p:txBody>
          <a:bodyPr/>
          <a:lstStyle/>
          <a:p>
            <a:r>
              <a:rPr lang="el-GR" smtClean="0"/>
              <a:t>Στυλ κύριου τίτλου</a:t>
            </a:r>
            <a:endParaRPr lang="en-US" dirty="0"/>
          </a:p>
        </p:txBody>
      </p:sp>
      <p:sp>
        <p:nvSpPr>
          <p:cNvPr id="4" name="Date Placeholder 2"/>
          <p:cNvSpPr>
            <a:spLocks noGrp="1"/>
          </p:cNvSpPr>
          <p:nvPr>
            <p:ph type="dt" sz="half" idx="10"/>
          </p:nvPr>
        </p:nvSpPr>
        <p:spPr/>
        <p:txBody>
          <a:bodyPr/>
          <a:lstStyle>
            <a:lvl1pPr>
              <a:defRPr/>
            </a:lvl1pPr>
          </a:lstStyle>
          <a:p>
            <a:pPr>
              <a:defRPr/>
            </a:pPr>
            <a:fld id="{FD4B4F29-DFA1-47AD-AB1D-AC2DD4BD3D56}" type="datetimeFigureOut">
              <a:rPr lang="en-US"/>
              <a:pPr>
                <a:defRPr/>
              </a:pPr>
              <a:t>12/10/2014</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1D711E5F-50ED-4306-A95A-49F36568F91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el-GR"/>
          </a:p>
        </p:txBody>
      </p:sp>
      <p:sp>
        <p:nvSpPr>
          <p:cNvPr id="3" name="Date Placeholder 1"/>
          <p:cNvSpPr>
            <a:spLocks noGrp="1"/>
          </p:cNvSpPr>
          <p:nvPr>
            <p:ph type="dt" sz="half" idx="10"/>
          </p:nvPr>
        </p:nvSpPr>
        <p:spPr/>
        <p:txBody>
          <a:bodyPr/>
          <a:lstStyle>
            <a:lvl1pPr>
              <a:defRPr/>
            </a:lvl1pPr>
          </a:lstStyle>
          <a:p>
            <a:pPr>
              <a:defRPr/>
            </a:pPr>
            <a:fld id="{06627A53-9651-4D1B-BA11-505F3D89DB31}" type="datetimeFigureOut">
              <a:rPr lang="en-US"/>
              <a:pPr>
                <a:defRPr/>
              </a:pPr>
              <a:t>12/10/2014</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F3CB78D5-3ED7-4BA6-9842-65C9EBE48EB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el-GR"/>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6" name="Date Placeholder 4"/>
          <p:cNvSpPr>
            <a:spLocks noGrp="1"/>
          </p:cNvSpPr>
          <p:nvPr>
            <p:ph type="dt" sz="half" idx="10"/>
          </p:nvPr>
        </p:nvSpPr>
        <p:spPr/>
        <p:txBody>
          <a:bodyPr/>
          <a:lstStyle>
            <a:lvl1pPr>
              <a:defRPr/>
            </a:lvl1pPr>
          </a:lstStyle>
          <a:p>
            <a:pPr>
              <a:defRPr/>
            </a:pPr>
            <a:fld id="{BF7F7073-EDAC-4B95-8B30-236C00F4675C}" type="datetimeFigureOut">
              <a:rPr lang="en-US"/>
              <a:pPr>
                <a:defRPr/>
              </a:pPr>
              <a:t>12/10/2014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C1D1DC7A-CCA4-40DE-8FFC-03C54F9B6B9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491172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el-GR"/>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noProof="0" smtClean="0"/>
              <a:t>Κάντε κλικ στο εικονίδιο για να προσθέσετε εικόνα</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6" name="Date Placeholder 4"/>
          <p:cNvSpPr>
            <a:spLocks noGrp="1"/>
          </p:cNvSpPr>
          <p:nvPr>
            <p:ph type="dt" sz="half" idx="10"/>
          </p:nvPr>
        </p:nvSpPr>
        <p:spPr/>
        <p:txBody>
          <a:bodyPr/>
          <a:lstStyle>
            <a:lvl1pPr>
              <a:defRPr/>
            </a:lvl1pPr>
          </a:lstStyle>
          <a:p>
            <a:pPr>
              <a:defRPr/>
            </a:pPr>
            <a:fld id="{DB539E02-FAB5-4036-AA99-800C98C9C9B2}" type="datetimeFigureOut">
              <a:rPr lang="en-US"/>
              <a:pPr>
                <a:defRPr/>
              </a:pPr>
              <a:t>12/10/2014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A8B568E9-BA57-41E0-A2D3-33D175D8D6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46" name="Freeform 11"/>
            <p:cNvSpPr>
              <a:spLocks noChangeArrowheads="1"/>
            </p:cNvSpPr>
            <p:nvPr/>
          </p:nvSpPr>
          <p:spPr bwMode="auto">
            <a:xfrm>
              <a:off x="2487613" y="2284413"/>
              <a:ext cx="85725" cy="533400"/>
            </a:xfrm>
            <a:custGeom>
              <a:avLst/>
              <a:gdLst>
                <a:gd name="T0" fmla="*/ 0 w 22"/>
                <a:gd name="T1" fmla="*/ 0 h 136"/>
                <a:gd name="T2" fmla="*/ 22 w 22"/>
                <a:gd name="T3" fmla="*/ 136 h 136"/>
              </a:gdLst>
              <a:ahLst/>
              <a:cxnLst/>
              <a:rect l="T0" t="T1" r="T2" b="T3"/>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9525">
              <a:noFill/>
              <a:miter lim="800000"/>
              <a:headEnd/>
              <a:tailEnd/>
            </a:ln>
          </p:spPr>
          <p:txBody>
            <a:bodyPr/>
            <a:lstStyle/>
            <a:p>
              <a:endParaRPr lang="el-GR"/>
            </a:p>
          </p:txBody>
        </p:sp>
        <p:sp>
          <p:nvSpPr>
            <p:cNvPr id="1047" name="Freeform 12"/>
            <p:cNvSpPr>
              <a:spLocks noChangeArrowheads="1"/>
            </p:cNvSpPr>
            <p:nvPr/>
          </p:nvSpPr>
          <p:spPr bwMode="auto">
            <a:xfrm>
              <a:off x="2597151" y="2779713"/>
              <a:ext cx="550863" cy="1978025"/>
            </a:xfrm>
            <a:custGeom>
              <a:avLst/>
              <a:gdLst>
                <a:gd name="T0" fmla="*/ 0 w 140"/>
                <a:gd name="T1" fmla="*/ 0 h 504"/>
                <a:gd name="T2" fmla="*/ 140 w 140"/>
                <a:gd name="T3" fmla="*/ 504 h 504"/>
              </a:gdLst>
              <a:ahLst/>
              <a:cxnLst/>
              <a:rect l="T0" t="T1" r="T2" b="T3"/>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9525">
              <a:noFill/>
              <a:miter lim="800000"/>
              <a:headEnd/>
              <a:tailEnd/>
            </a:ln>
          </p:spPr>
          <p:txBody>
            <a:bodyPr/>
            <a:lstStyle/>
            <a:p>
              <a:endParaRPr lang="el-GR"/>
            </a:p>
          </p:txBody>
        </p:sp>
        <p:sp>
          <p:nvSpPr>
            <p:cNvPr id="1048" name="Freeform 13"/>
            <p:cNvSpPr>
              <a:spLocks noChangeArrowheads="1"/>
            </p:cNvSpPr>
            <p:nvPr/>
          </p:nvSpPr>
          <p:spPr bwMode="auto">
            <a:xfrm>
              <a:off x="3175001" y="4730750"/>
              <a:ext cx="519113" cy="1209675"/>
            </a:xfrm>
            <a:custGeom>
              <a:avLst/>
              <a:gdLst>
                <a:gd name="T0" fmla="*/ 0 w 132"/>
                <a:gd name="T1" fmla="*/ 0 h 308"/>
                <a:gd name="T2" fmla="*/ 132 w 132"/>
                <a:gd name="T3" fmla="*/ 308 h 308"/>
              </a:gdLst>
              <a:ahLst/>
              <a:cxnLst/>
              <a:rect l="T0" t="T1" r="T2" b="T3"/>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9525">
              <a:noFill/>
              <a:miter lim="800000"/>
              <a:headEnd/>
              <a:tailEnd/>
            </a:ln>
          </p:spPr>
          <p:txBody>
            <a:bodyPr/>
            <a:lstStyle/>
            <a:p>
              <a:endParaRPr lang="el-GR"/>
            </a:p>
          </p:txBody>
        </p:sp>
        <p:sp>
          <p:nvSpPr>
            <p:cNvPr id="1049" name="Freeform 14"/>
            <p:cNvSpPr>
              <a:spLocks noChangeArrowheads="1"/>
            </p:cNvSpPr>
            <p:nvPr/>
          </p:nvSpPr>
          <p:spPr bwMode="auto">
            <a:xfrm>
              <a:off x="3305176" y="5630863"/>
              <a:ext cx="146050" cy="309563"/>
            </a:xfrm>
            <a:custGeom>
              <a:avLst/>
              <a:gdLst>
                <a:gd name="T0" fmla="*/ 0 w 37"/>
                <a:gd name="T1" fmla="*/ 0 h 79"/>
                <a:gd name="T2" fmla="*/ 37 w 37"/>
                <a:gd name="T3" fmla="*/ 79 h 79"/>
              </a:gdLst>
              <a:ahLst/>
              <a:cxnLst/>
              <a:rect l="T0" t="T1" r="T2" b="T3"/>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9525">
              <a:noFill/>
              <a:miter lim="800000"/>
              <a:headEnd/>
              <a:tailEnd/>
            </a:ln>
          </p:spPr>
          <p:txBody>
            <a:bodyPr/>
            <a:lstStyle/>
            <a:p>
              <a:endParaRPr lang="el-GR"/>
            </a:p>
          </p:txBody>
        </p:sp>
        <p:sp>
          <p:nvSpPr>
            <p:cNvPr id="1050" name="Freeform 15"/>
            <p:cNvSpPr>
              <a:spLocks noChangeArrowheads="1"/>
            </p:cNvSpPr>
            <p:nvPr/>
          </p:nvSpPr>
          <p:spPr bwMode="auto">
            <a:xfrm>
              <a:off x="2573338" y="2817813"/>
              <a:ext cx="700088" cy="2835275"/>
            </a:xfrm>
            <a:custGeom>
              <a:avLst/>
              <a:gdLst>
                <a:gd name="T0" fmla="*/ 0 w 178"/>
                <a:gd name="T1" fmla="*/ 0 h 722"/>
                <a:gd name="T2" fmla="*/ 178 w 178"/>
                <a:gd name="T3" fmla="*/ 722 h 722"/>
              </a:gdLst>
              <a:ahLst/>
              <a:cxnLst/>
              <a:rect l="T0" t="T1" r="T2" b="T3"/>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9525">
              <a:noFill/>
              <a:miter lim="800000"/>
              <a:headEnd/>
              <a:tailEnd/>
            </a:ln>
          </p:spPr>
          <p:txBody>
            <a:bodyPr/>
            <a:lstStyle/>
            <a:p>
              <a:endParaRPr lang="el-GR"/>
            </a:p>
          </p:txBody>
        </p:sp>
        <p:sp>
          <p:nvSpPr>
            <p:cNvPr id="1051" name="Freeform 16"/>
            <p:cNvSpPr>
              <a:spLocks noChangeArrowheads="1"/>
            </p:cNvSpPr>
            <p:nvPr/>
          </p:nvSpPr>
          <p:spPr bwMode="auto">
            <a:xfrm>
              <a:off x="2506663" y="285750"/>
              <a:ext cx="90488" cy="2493963"/>
            </a:xfrm>
            <a:custGeom>
              <a:avLst/>
              <a:gdLst>
                <a:gd name="T0" fmla="*/ 0 w 23"/>
                <a:gd name="T1" fmla="*/ 0 h 635"/>
                <a:gd name="T2" fmla="*/ 23 w 23"/>
                <a:gd name="T3" fmla="*/ 635 h 635"/>
              </a:gdLst>
              <a:ahLst/>
              <a:cxnLst/>
              <a:rect l="T0" t="T1" r="T2" b="T3"/>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9525">
              <a:noFill/>
              <a:miter lim="800000"/>
              <a:headEnd/>
              <a:tailEnd/>
            </a:ln>
          </p:spPr>
          <p:txBody>
            <a:bodyPr/>
            <a:lstStyle/>
            <a:p>
              <a:endParaRPr lang="el-GR"/>
            </a:p>
          </p:txBody>
        </p:sp>
        <p:sp>
          <p:nvSpPr>
            <p:cNvPr id="1052" name="Freeform 17"/>
            <p:cNvSpPr>
              <a:spLocks noChangeArrowheads="1"/>
            </p:cNvSpPr>
            <p:nvPr/>
          </p:nvSpPr>
          <p:spPr bwMode="auto">
            <a:xfrm>
              <a:off x="2554288" y="2598738"/>
              <a:ext cx="66675" cy="420688"/>
            </a:xfrm>
            <a:custGeom>
              <a:avLst/>
              <a:gdLst>
                <a:gd name="T0" fmla="*/ 0 w 17"/>
                <a:gd name="T1" fmla="*/ 0 h 107"/>
                <a:gd name="T2" fmla="*/ 17 w 17"/>
                <a:gd name="T3" fmla="*/ 107 h 107"/>
              </a:gdLst>
              <a:ahLst/>
              <a:cxnLst/>
              <a:rect l="T0" t="T1" r="T2" b="T3"/>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9525">
              <a:noFill/>
              <a:miter lim="800000"/>
              <a:headEnd/>
              <a:tailEnd/>
            </a:ln>
          </p:spPr>
          <p:txBody>
            <a:bodyPr/>
            <a:lstStyle/>
            <a:p>
              <a:endParaRPr lang="el-GR"/>
            </a:p>
          </p:txBody>
        </p:sp>
        <p:sp>
          <p:nvSpPr>
            <p:cNvPr id="1053" name="Freeform 18"/>
            <p:cNvSpPr>
              <a:spLocks noChangeArrowheads="1"/>
            </p:cNvSpPr>
            <p:nvPr/>
          </p:nvSpPr>
          <p:spPr bwMode="auto">
            <a:xfrm>
              <a:off x="3143251" y="4757738"/>
              <a:ext cx="161925" cy="873125"/>
            </a:xfrm>
            <a:custGeom>
              <a:avLst/>
              <a:gdLst>
                <a:gd name="T0" fmla="*/ 0 w 41"/>
                <a:gd name="T1" fmla="*/ 0 h 222"/>
                <a:gd name="T2" fmla="*/ 41 w 41"/>
                <a:gd name="T3" fmla="*/ 222 h 222"/>
              </a:gdLst>
              <a:ahLst/>
              <a:cxnLst/>
              <a:rect l="T0" t="T1" r="T2" b="T3"/>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9525">
              <a:noFill/>
              <a:miter lim="800000"/>
              <a:headEnd/>
              <a:tailEnd/>
            </a:ln>
          </p:spPr>
          <p:txBody>
            <a:bodyPr/>
            <a:lstStyle/>
            <a:p>
              <a:endParaRPr lang="el-GR"/>
            </a:p>
          </p:txBody>
        </p:sp>
        <p:sp>
          <p:nvSpPr>
            <p:cNvPr id="1054" name="Freeform 19"/>
            <p:cNvSpPr>
              <a:spLocks noChangeArrowheads="1"/>
            </p:cNvSpPr>
            <p:nvPr/>
          </p:nvSpPr>
          <p:spPr bwMode="auto">
            <a:xfrm>
              <a:off x="3148013" y="1282700"/>
              <a:ext cx="1768475" cy="3448050"/>
            </a:xfrm>
            <a:custGeom>
              <a:avLst/>
              <a:gdLst>
                <a:gd name="T0" fmla="*/ 0 w 450"/>
                <a:gd name="T1" fmla="*/ 0 h 878"/>
                <a:gd name="T2" fmla="*/ 450 w 450"/>
                <a:gd name="T3" fmla="*/ 878 h 878"/>
              </a:gdLst>
              <a:ahLst/>
              <a:cxnLst/>
              <a:rect l="T0" t="T1" r="T2" b="T3"/>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9525">
              <a:noFill/>
              <a:miter lim="800000"/>
              <a:headEnd/>
              <a:tailEnd/>
            </a:ln>
          </p:spPr>
          <p:txBody>
            <a:bodyPr/>
            <a:lstStyle/>
            <a:p>
              <a:endParaRPr lang="el-GR"/>
            </a:p>
          </p:txBody>
        </p:sp>
        <p:sp>
          <p:nvSpPr>
            <p:cNvPr id="1055" name="Freeform 20"/>
            <p:cNvSpPr>
              <a:spLocks noChangeArrowheads="1"/>
            </p:cNvSpPr>
            <p:nvPr/>
          </p:nvSpPr>
          <p:spPr bwMode="auto">
            <a:xfrm>
              <a:off x="3273426" y="5653088"/>
              <a:ext cx="138113" cy="287338"/>
            </a:xfrm>
            <a:custGeom>
              <a:avLst/>
              <a:gdLst>
                <a:gd name="T0" fmla="*/ 0 w 35"/>
                <a:gd name="T1" fmla="*/ 0 h 73"/>
                <a:gd name="T2" fmla="*/ 35 w 35"/>
                <a:gd name="T3" fmla="*/ 73 h 73"/>
              </a:gdLst>
              <a:ahLst/>
              <a:cxnLst/>
              <a:rect l="T0" t="T1" r="T2" b="T3"/>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9525">
              <a:noFill/>
              <a:miter lim="800000"/>
              <a:headEnd/>
              <a:tailEnd/>
            </a:ln>
          </p:spPr>
          <p:txBody>
            <a:bodyPr/>
            <a:lstStyle/>
            <a:p>
              <a:endParaRPr lang="el-GR"/>
            </a:p>
          </p:txBody>
        </p:sp>
        <p:sp>
          <p:nvSpPr>
            <p:cNvPr id="1056" name="Freeform 21"/>
            <p:cNvSpPr>
              <a:spLocks noChangeArrowheads="1"/>
            </p:cNvSpPr>
            <p:nvPr/>
          </p:nvSpPr>
          <p:spPr bwMode="auto">
            <a:xfrm>
              <a:off x="3143251" y="4656138"/>
              <a:ext cx="31750" cy="188913"/>
            </a:xfrm>
            <a:custGeom>
              <a:avLst/>
              <a:gdLst>
                <a:gd name="T0" fmla="*/ 0 w 8"/>
                <a:gd name="T1" fmla="*/ 0 h 48"/>
                <a:gd name="T2" fmla="*/ 8 w 8"/>
                <a:gd name="T3" fmla="*/ 48 h 48"/>
              </a:gdLst>
              <a:ahLst/>
              <a:cxnLst/>
              <a:rect l="T0" t="T1" r="T2" b="T3"/>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9525">
              <a:noFill/>
              <a:miter lim="800000"/>
              <a:headEnd/>
              <a:tailEnd/>
            </a:ln>
          </p:spPr>
          <p:txBody>
            <a:bodyPr/>
            <a:lstStyle/>
            <a:p>
              <a:endParaRPr lang="el-GR"/>
            </a:p>
          </p:txBody>
        </p:sp>
        <p:sp>
          <p:nvSpPr>
            <p:cNvPr id="1057" name="Freeform 22"/>
            <p:cNvSpPr>
              <a:spLocks noChangeArrowheads="1"/>
            </p:cNvSpPr>
            <p:nvPr/>
          </p:nvSpPr>
          <p:spPr bwMode="auto">
            <a:xfrm>
              <a:off x="3211513" y="5410200"/>
              <a:ext cx="203200" cy="530225"/>
            </a:xfrm>
            <a:custGeom>
              <a:avLst/>
              <a:gdLst>
                <a:gd name="T0" fmla="*/ 0 w 52"/>
                <a:gd name="T1" fmla="*/ 0 h 135"/>
                <a:gd name="T2" fmla="*/ 52 w 52"/>
                <a:gd name="T3" fmla="*/ 135 h 135"/>
              </a:gdLst>
              <a:ahLst/>
              <a:cxnLst/>
              <a:rect l="T0" t="T1" r="T2" b="T3"/>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9525">
              <a:noFill/>
              <a:miter lim="800000"/>
              <a:headEnd/>
              <a:tailEnd/>
            </a:ln>
          </p:spPr>
          <p:txBody>
            <a:bodyPr/>
            <a:lstStyle/>
            <a:p>
              <a:endParaRPr lang="el-GR"/>
            </a:p>
          </p:txBody>
        </p:sp>
      </p:grpSp>
      <p:grpSp>
        <p:nvGrpSpPr>
          <p:cNvPr id="1027" name="Group 9"/>
          <p:cNvGrpSpPr>
            <a:grpSpLocks/>
          </p:cNvGrpSpPr>
          <p:nvPr/>
        </p:nvGrpSpPr>
        <p:grpSpPr bwMode="auto">
          <a:xfrm>
            <a:off x="26988" y="0"/>
            <a:ext cx="2357437" cy="6853238"/>
            <a:chOff x="6627813" y="194833"/>
            <a:chExt cx="1952625" cy="5678918"/>
          </a:xfrm>
        </p:grpSpPr>
        <p:sp>
          <p:nvSpPr>
            <p:cNvPr id="1034" name="Freeform 27"/>
            <p:cNvSpPr>
              <a:spLocks noChangeArrowheads="1"/>
            </p:cNvSpPr>
            <p:nvPr/>
          </p:nvSpPr>
          <p:spPr bwMode="auto">
            <a:xfrm>
              <a:off x="6627813" y="194833"/>
              <a:ext cx="409575" cy="3646488"/>
            </a:xfrm>
            <a:custGeom>
              <a:avLst/>
              <a:gdLst>
                <a:gd name="T0" fmla="*/ 0 w 103"/>
                <a:gd name="T1" fmla="*/ 0 h 920"/>
                <a:gd name="T2" fmla="*/ 103 w 103"/>
                <a:gd name="T3" fmla="*/ 920 h 920"/>
              </a:gdLst>
              <a:ahLst/>
              <a:cxnLst/>
              <a:rect l="T0" t="T1" r="T2" b="T3"/>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9525">
              <a:noFill/>
              <a:miter lim="800000"/>
              <a:headEnd/>
              <a:tailEnd/>
            </a:ln>
          </p:spPr>
          <p:txBody>
            <a:bodyPr/>
            <a:lstStyle/>
            <a:p>
              <a:endParaRPr lang="el-GR"/>
            </a:p>
          </p:txBody>
        </p:sp>
        <p:sp>
          <p:nvSpPr>
            <p:cNvPr id="1035" name="Freeform 28"/>
            <p:cNvSpPr>
              <a:spLocks noChangeArrowheads="1"/>
            </p:cNvSpPr>
            <p:nvPr/>
          </p:nvSpPr>
          <p:spPr bwMode="auto">
            <a:xfrm>
              <a:off x="7061201" y="3771900"/>
              <a:ext cx="350838" cy="1309688"/>
            </a:xfrm>
            <a:custGeom>
              <a:avLst/>
              <a:gdLst>
                <a:gd name="T0" fmla="*/ 0 w 88"/>
                <a:gd name="T1" fmla="*/ 0 h 330"/>
                <a:gd name="T2" fmla="*/ 88 w 88"/>
                <a:gd name="T3" fmla="*/ 330 h 330"/>
              </a:gdLst>
              <a:ahLst/>
              <a:cxnLst/>
              <a:rect l="T0" t="T1" r="T2" b="T3"/>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9525">
              <a:noFill/>
              <a:miter lim="800000"/>
              <a:headEnd/>
              <a:tailEnd/>
            </a:ln>
          </p:spPr>
          <p:txBody>
            <a:bodyPr/>
            <a:lstStyle/>
            <a:p>
              <a:endParaRPr lang="el-GR"/>
            </a:p>
          </p:txBody>
        </p:sp>
        <p:sp>
          <p:nvSpPr>
            <p:cNvPr id="1036" name="Freeform 29"/>
            <p:cNvSpPr>
              <a:spLocks noChangeArrowheads="1"/>
            </p:cNvSpPr>
            <p:nvPr/>
          </p:nvSpPr>
          <p:spPr bwMode="auto">
            <a:xfrm>
              <a:off x="7439026" y="5053013"/>
              <a:ext cx="357188" cy="820738"/>
            </a:xfrm>
            <a:custGeom>
              <a:avLst/>
              <a:gdLst>
                <a:gd name="T0" fmla="*/ 0 w 90"/>
                <a:gd name="T1" fmla="*/ 0 h 207"/>
                <a:gd name="T2" fmla="*/ 90 w 90"/>
                <a:gd name="T3" fmla="*/ 207 h 207"/>
              </a:gdLst>
              <a:ahLst/>
              <a:cxnLst/>
              <a:rect l="T0" t="T1" r="T2" b="T3"/>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9525">
              <a:noFill/>
              <a:miter lim="800000"/>
              <a:headEnd/>
              <a:tailEnd/>
            </a:ln>
          </p:spPr>
          <p:txBody>
            <a:bodyPr/>
            <a:lstStyle/>
            <a:p>
              <a:endParaRPr lang="el-GR"/>
            </a:p>
          </p:txBody>
        </p:sp>
        <p:sp>
          <p:nvSpPr>
            <p:cNvPr id="1037" name="Freeform 30"/>
            <p:cNvSpPr>
              <a:spLocks noChangeArrowheads="1"/>
            </p:cNvSpPr>
            <p:nvPr/>
          </p:nvSpPr>
          <p:spPr bwMode="auto">
            <a:xfrm>
              <a:off x="7037388" y="3811588"/>
              <a:ext cx="457200" cy="1852613"/>
            </a:xfrm>
            <a:custGeom>
              <a:avLst/>
              <a:gdLst>
                <a:gd name="T0" fmla="*/ 0 w 115"/>
                <a:gd name="T1" fmla="*/ 0 h 467"/>
                <a:gd name="T2" fmla="*/ 115 w 115"/>
                <a:gd name="T3" fmla="*/ 467 h 467"/>
              </a:gdLst>
              <a:ahLst/>
              <a:cxnLst/>
              <a:rect l="T0" t="T1" r="T2" b="T3"/>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9525">
              <a:noFill/>
              <a:miter lim="800000"/>
              <a:headEnd/>
              <a:tailEnd/>
            </a:ln>
          </p:spPr>
          <p:txBody>
            <a:bodyPr/>
            <a:lstStyle/>
            <a:p>
              <a:endParaRPr lang="el-GR"/>
            </a:p>
          </p:txBody>
        </p:sp>
        <p:sp>
          <p:nvSpPr>
            <p:cNvPr id="1038" name="Freeform 31"/>
            <p:cNvSpPr>
              <a:spLocks noChangeArrowheads="1"/>
            </p:cNvSpPr>
            <p:nvPr/>
          </p:nvSpPr>
          <p:spPr bwMode="auto">
            <a:xfrm>
              <a:off x="6992938" y="1263650"/>
              <a:ext cx="144463" cy="2508250"/>
            </a:xfrm>
            <a:custGeom>
              <a:avLst/>
              <a:gdLst>
                <a:gd name="T0" fmla="*/ 0 w 36"/>
                <a:gd name="T1" fmla="*/ 0 h 633"/>
                <a:gd name="T2" fmla="*/ 36 w 36"/>
                <a:gd name="T3" fmla="*/ 633 h 633"/>
              </a:gdLst>
              <a:ahLst/>
              <a:cxnLst/>
              <a:rect l="T0" t="T1" r="T2" b="T3"/>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9525">
              <a:noFill/>
              <a:miter lim="800000"/>
              <a:headEnd/>
              <a:tailEnd/>
            </a:ln>
          </p:spPr>
          <p:txBody>
            <a:bodyPr/>
            <a:lstStyle/>
            <a:p>
              <a:endParaRPr lang="el-GR"/>
            </a:p>
          </p:txBody>
        </p:sp>
        <p:sp>
          <p:nvSpPr>
            <p:cNvPr id="1039" name="Freeform 32"/>
            <p:cNvSpPr>
              <a:spLocks noChangeArrowheads="1"/>
            </p:cNvSpPr>
            <p:nvPr/>
          </p:nvSpPr>
          <p:spPr bwMode="auto">
            <a:xfrm>
              <a:off x="7526338" y="5640388"/>
              <a:ext cx="111125" cy="233363"/>
            </a:xfrm>
            <a:custGeom>
              <a:avLst/>
              <a:gdLst>
                <a:gd name="T0" fmla="*/ 0 w 28"/>
                <a:gd name="T1" fmla="*/ 0 h 59"/>
                <a:gd name="T2" fmla="*/ 28 w 28"/>
                <a:gd name="T3" fmla="*/ 59 h 59"/>
              </a:gdLst>
              <a:ahLst/>
              <a:cxnLst/>
              <a:rect l="T0" t="T1" r="T2" b="T3"/>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9525">
              <a:noFill/>
              <a:miter lim="800000"/>
              <a:headEnd/>
              <a:tailEnd/>
            </a:ln>
          </p:spPr>
          <p:txBody>
            <a:bodyPr/>
            <a:lstStyle/>
            <a:p>
              <a:endParaRPr lang="el-GR"/>
            </a:p>
          </p:txBody>
        </p:sp>
        <p:sp>
          <p:nvSpPr>
            <p:cNvPr id="1040" name="Freeform 33"/>
            <p:cNvSpPr>
              <a:spLocks noChangeArrowheads="1"/>
            </p:cNvSpPr>
            <p:nvPr/>
          </p:nvSpPr>
          <p:spPr bwMode="auto">
            <a:xfrm>
              <a:off x="7021513" y="3598863"/>
              <a:ext cx="68263" cy="423863"/>
            </a:xfrm>
            <a:custGeom>
              <a:avLst/>
              <a:gdLst>
                <a:gd name="T0" fmla="*/ 0 w 17"/>
                <a:gd name="T1" fmla="*/ 0 h 107"/>
                <a:gd name="T2" fmla="*/ 17 w 17"/>
                <a:gd name="T3" fmla="*/ 107 h 107"/>
              </a:gdLst>
              <a:ahLst/>
              <a:cxnLst/>
              <a:rect l="T0" t="T1" r="T2" b="T3"/>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9525">
              <a:noFill/>
              <a:miter lim="800000"/>
              <a:headEnd/>
              <a:tailEnd/>
            </a:ln>
          </p:spPr>
          <p:txBody>
            <a:bodyPr/>
            <a:lstStyle/>
            <a:p>
              <a:endParaRPr lang="el-GR"/>
            </a:p>
          </p:txBody>
        </p:sp>
        <p:sp>
          <p:nvSpPr>
            <p:cNvPr id="1041" name="Freeform 34"/>
            <p:cNvSpPr>
              <a:spLocks noChangeArrowheads="1"/>
            </p:cNvSpPr>
            <p:nvPr/>
          </p:nvSpPr>
          <p:spPr bwMode="auto">
            <a:xfrm>
              <a:off x="7412038" y="2801938"/>
              <a:ext cx="1168400" cy="2251075"/>
            </a:xfrm>
            <a:custGeom>
              <a:avLst/>
              <a:gdLst>
                <a:gd name="T0" fmla="*/ 0 w 294"/>
                <a:gd name="T1" fmla="*/ 0 h 568"/>
                <a:gd name="T2" fmla="*/ 294 w 294"/>
                <a:gd name="T3" fmla="*/ 568 h 568"/>
              </a:gdLst>
              <a:ahLst/>
              <a:cxnLst/>
              <a:rect l="T0" t="T1" r="T2" b="T3"/>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9525">
              <a:noFill/>
              <a:miter lim="800000"/>
              <a:headEnd/>
              <a:tailEnd/>
            </a:ln>
          </p:spPr>
          <p:txBody>
            <a:bodyPr/>
            <a:lstStyle/>
            <a:p>
              <a:endParaRPr lang="el-GR"/>
            </a:p>
          </p:txBody>
        </p:sp>
        <p:sp>
          <p:nvSpPr>
            <p:cNvPr id="1042" name="Freeform 35"/>
            <p:cNvSpPr>
              <a:spLocks noChangeArrowheads="1"/>
            </p:cNvSpPr>
            <p:nvPr/>
          </p:nvSpPr>
          <p:spPr bwMode="auto">
            <a:xfrm>
              <a:off x="7494588" y="5664200"/>
              <a:ext cx="100013" cy="209550"/>
            </a:xfrm>
            <a:custGeom>
              <a:avLst/>
              <a:gdLst>
                <a:gd name="T0" fmla="*/ 0 w 25"/>
                <a:gd name="T1" fmla="*/ 0 h 53"/>
                <a:gd name="T2" fmla="*/ 25 w 25"/>
                <a:gd name="T3" fmla="*/ 53 h 53"/>
              </a:gdLst>
              <a:ahLst/>
              <a:cxnLst/>
              <a:rect l="T0" t="T1" r="T2" b="T3"/>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9525">
              <a:noFill/>
              <a:miter lim="800000"/>
              <a:headEnd/>
              <a:tailEnd/>
            </a:ln>
          </p:spPr>
          <p:txBody>
            <a:bodyPr/>
            <a:lstStyle/>
            <a:p>
              <a:endParaRPr lang="el-GR"/>
            </a:p>
          </p:txBody>
        </p:sp>
        <p:sp>
          <p:nvSpPr>
            <p:cNvPr id="1043" name="Freeform 36"/>
            <p:cNvSpPr>
              <a:spLocks noChangeArrowheads="1"/>
            </p:cNvSpPr>
            <p:nvPr/>
          </p:nvSpPr>
          <p:spPr bwMode="auto">
            <a:xfrm>
              <a:off x="7412038" y="5081588"/>
              <a:ext cx="114300" cy="558800"/>
            </a:xfrm>
            <a:custGeom>
              <a:avLst/>
              <a:gdLst>
                <a:gd name="T0" fmla="*/ 0 w 29"/>
                <a:gd name="T1" fmla="*/ 0 h 141"/>
                <a:gd name="T2" fmla="*/ 29 w 29"/>
                <a:gd name="T3" fmla="*/ 141 h 141"/>
              </a:gdLst>
              <a:ahLst/>
              <a:cxnLst/>
              <a:rect l="T0" t="T1" r="T2" b="T3"/>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9525">
              <a:noFill/>
              <a:miter lim="800000"/>
              <a:headEnd/>
              <a:tailEnd/>
            </a:ln>
          </p:spPr>
          <p:txBody>
            <a:bodyPr/>
            <a:lstStyle/>
            <a:p>
              <a:endParaRPr lang="el-GR"/>
            </a:p>
          </p:txBody>
        </p:sp>
        <p:sp>
          <p:nvSpPr>
            <p:cNvPr id="1044" name="Freeform 37"/>
            <p:cNvSpPr>
              <a:spLocks noChangeArrowheads="1"/>
            </p:cNvSpPr>
            <p:nvPr/>
          </p:nvSpPr>
          <p:spPr bwMode="auto">
            <a:xfrm>
              <a:off x="7412038" y="4978400"/>
              <a:ext cx="31750" cy="188913"/>
            </a:xfrm>
            <a:custGeom>
              <a:avLst/>
              <a:gdLst>
                <a:gd name="T0" fmla="*/ 0 w 8"/>
                <a:gd name="T1" fmla="*/ 0 h 48"/>
                <a:gd name="T2" fmla="*/ 8 w 8"/>
                <a:gd name="T3" fmla="*/ 48 h 48"/>
              </a:gdLst>
              <a:ahLst/>
              <a:cxnLst/>
              <a:rect l="T0" t="T1" r="T2" b="T3"/>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9525">
              <a:noFill/>
              <a:miter lim="800000"/>
              <a:headEnd/>
              <a:tailEnd/>
            </a:ln>
          </p:spPr>
          <p:txBody>
            <a:bodyPr/>
            <a:lstStyle/>
            <a:p>
              <a:endParaRPr lang="el-GR"/>
            </a:p>
          </p:txBody>
        </p:sp>
        <p:sp>
          <p:nvSpPr>
            <p:cNvPr id="1045" name="Freeform 38"/>
            <p:cNvSpPr>
              <a:spLocks noChangeArrowheads="1"/>
            </p:cNvSpPr>
            <p:nvPr/>
          </p:nvSpPr>
          <p:spPr bwMode="auto">
            <a:xfrm>
              <a:off x="7439026" y="5434013"/>
              <a:ext cx="174625" cy="439738"/>
            </a:xfrm>
            <a:custGeom>
              <a:avLst/>
              <a:gdLst>
                <a:gd name="T0" fmla="*/ 0 w 44"/>
                <a:gd name="T1" fmla="*/ 0 h 111"/>
                <a:gd name="T2" fmla="*/ 44 w 44"/>
                <a:gd name="T3" fmla="*/ 111 h 111"/>
              </a:gdLst>
              <a:ahLst/>
              <a:cxnLst/>
              <a:rect l="T0" t="T1" r="T2" b="T3"/>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9525">
              <a:noFill/>
              <a:miter lim="800000"/>
              <a:headEnd/>
              <a:tailEnd/>
            </a:ln>
          </p:spPr>
          <p:txBody>
            <a:bodyPr/>
            <a:lstStyle/>
            <a:p>
              <a:endParaRPr lang="el-GR"/>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Στυλ κύριου τίτλου</a:t>
            </a:r>
            <a:endParaRPr lang="en-US" smtClean="0"/>
          </a:p>
        </p:txBody>
      </p:sp>
      <p:sp>
        <p:nvSpPr>
          <p:cNvPr id="1030" name="Text Placeholder 2"/>
          <p:cNvSpPr>
            <a:spLocks noGrp="1"/>
          </p:cNvSpPr>
          <p:nvPr>
            <p:ph type="body" idx="1"/>
          </p:nvPr>
        </p:nvSpPr>
        <p:spPr bwMode="auto">
          <a:xfrm>
            <a:off x="2589213" y="2133600"/>
            <a:ext cx="8915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4" name="Date Placeholder 3"/>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fontAlgn="auto">
              <a:spcBef>
                <a:spcPts val="0"/>
              </a:spcBef>
              <a:spcAft>
                <a:spcPts val="0"/>
              </a:spcAft>
              <a:defRPr sz="900" dirty="0">
                <a:solidFill>
                  <a:schemeClr val="tx1">
                    <a:tint val="75000"/>
                  </a:schemeClr>
                </a:solidFill>
                <a:latin typeface="+mn-lt"/>
                <a:cs typeface="+mn-cs"/>
              </a:defRPr>
            </a:lvl1pPr>
          </a:lstStyle>
          <a:p>
            <a:pPr>
              <a:defRPr/>
            </a:pPr>
            <a:fld id="{0E96A861-CFEC-4D0C-B49C-D156AE78772C}" type="datetimeFigureOut">
              <a:rPr lang="en-US"/>
              <a:pPr>
                <a:defRPr/>
              </a:pPr>
              <a:t>12/10/2014</a:t>
            </a:fld>
            <a:endParaRPr lang="en-US"/>
          </a:p>
        </p:txBody>
      </p:sp>
      <p:sp>
        <p:nvSpPr>
          <p:cNvPr id="5" name="Footer Placeholder 4"/>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fontAlgn="auto">
              <a:spcBef>
                <a:spcPts val="0"/>
              </a:spcBef>
              <a:spcAft>
                <a:spcPts val="0"/>
              </a:spcAft>
              <a:defRPr sz="900" dirty="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fontAlgn="auto">
              <a:spcBef>
                <a:spcPts val="0"/>
              </a:spcBef>
              <a:spcAft>
                <a:spcPts val="0"/>
              </a:spcAft>
              <a:defRPr sz="2000" dirty="0">
                <a:solidFill>
                  <a:srgbClr val="FEFFFF"/>
                </a:solidFill>
                <a:latin typeface="+mn-lt"/>
                <a:cs typeface="+mn-cs"/>
              </a:defRPr>
            </a:lvl1pPr>
          </a:lstStyle>
          <a:p>
            <a:pPr>
              <a:defRPr/>
            </a:pPr>
            <a:fld id="{AD1BD81A-7BDD-4D23-B3E7-7A0D8CBA8EE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 id="2147483680" r:id="rId16"/>
  </p:sldLayoutIdLst>
  <p:txStyles>
    <p:titleStyle>
      <a:lvl1pPr algn="l" defTabSz="457200" rtl="0" fontAlgn="base">
        <a:spcBef>
          <a:spcPct val="0"/>
        </a:spcBef>
        <a:spcAft>
          <a:spcPct val="0"/>
        </a:spcAft>
        <a:defRPr sz="3600" kern="1200">
          <a:solidFill>
            <a:srgbClr val="262626"/>
          </a:solidFill>
          <a:latin typeface="+mj-lt"/>
          <a:ea typeface="+mj-ea"/>
          <a:cs typeface="+mj-cs"/>
        </a:defRPr>
      </a:lvl1pPr>
      <a:lvl2pPr algn="l" defTabSz="457200" rtl="0" fontAlgn="base">
        <a:spcBef>
          <a:spcPct val="0"/>
        </a:spcBef>
        <a:spcAft>
          <a:spcPct val="0"/>
        </a:spcAft>
        <a:defRPr sz="3600">
          <a:solidFill>
            <a:srgbClr val="262626"/>
          </a:solidFill>
          <a:latin typeface="Century Gothic" pitchFamily="34" charset="0"/>
        </a:defRPr>
      </a:lvl2pPr>
      <a:lvl3pPr algn="l" defTabSz="457200" rtl="0" fontAlgn="base">
        <a:spcBef>
          <a:spcPct val="0"/>
        </a:spcBef>
        <a:spcAft>
          <a:spcPct val="0"/>
        </a:spcAft>
        <a:defRPr sz="3600">
          <a:solidFill>
            <a:srgbClr val="262626"/>
          </a:solidFill>
          <a:latin typeface="Century Gothic" pitchFamily="34" charset="0"/>
        </a:defRPr>
      </a:lvl3pPr>
      <a:lvl4pPr algn="l" defTabSz="457200" rtl="0" fontAlgn="base">
        <a:spcBef>
          <a:spcPct val="0"/>
        </a:spcBef>
        <a:spcAft>
          <a:spcPct val="0"/>
        </a:spcAft>
        <a:defRPr sz="3600">
          <a:solidFill>
            <a:srgbClr val="262626"/>
          </a:solidFill>
          <a:latin typeface="Century Gothic" pitchFamily="34" charset="0"/>
        </a:defRPr>
      </a:lvl4pPr>
      <a:lvl5pPr algn="l" defTabSz="457200" rtl="0" fontAlgn="base">
        <a:spcBef>
          <a:spcPct val="0"/>
        </a:spcBef>
        <a:spcAft>
          <a:spcPct val="0"/>
        </a:spcAft>
        <a:defRPr sz="3600">
          <a:solidFill>
            <a:srgbClr val="262626"/>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Τίτλος 1"/>
          <p:cNvSpPr>
            <a:spLocks noGrp="1"/>
          </p:cNvSpPr>
          <p:nvPr>
            <p:ph type="ctrTitle"/>
          </p:nvPr>
        </p:nvSpPr>
        <p:spPr>
          <a:xfrm>
            <a:off x="2589213" y="2857500"/>
            <a:ext cx="8915400" cy="1919288"/>
          </a:xfrm>
        </p:spPr>
        <p:txBody>
          <a:bodyPr/>
          <a:lstStyle/>
          <a:p>
            <a:r>
              <a:rPr lang="el-GR" sz="3200" b="1" smtClean="0"/>
              <a:t>Οι μεταφορές στην προώθηση της επιχειρηματικότητας και τη διαμόρφωση της σταδιοδρομίας: Αφηγηματική προσέγγιση</a:t>
            </a:r>
            <a:br>
              <a:rPr lang="el-GR" sz="3200" b="1" smtClean="0"/>
            </a:br>
            <a:r>
              <a:rPr lang="el-GR" sz="3200" smtClean="0"/>
              <a:t/>
            </a:r>
            <a:br>
              <a:rPr lang="el-GR" sz="3200" smtClean="0"/>
            </a:br>
            <a:r>
              <a:rPr lang="el-GR" sz="3200" smtClean="0"/>
              <a:t>											</a:t>
            </a:r>
            <a:r>
              <a:rPr lang="el-GR" sz="2800" smtClean="0"/>
              <a:t>Ράνυ</a:t>
            </a:r>
            <a:r>
              <a:rPr lang="el-GR" sz="2800" i="1" smtClean="0"/>
              <a:t> Καλούρη</a:t>
            </a:r>
            <a:br>
              <a:rPr lang="el-GR" sz="2800" i="1" smtClean="0"/>
            </a:br>
            <a:r>
              <a:rPr lang="el-GR" sz="2800" i="1" smtClean="0"/>
              <a:t>											Νικόλαος Τσέργας</a:t>
            </a:r>
            <a:br>
              <a:rPr lang="el-GR" sz="2800" i="1" smtClean="0"/>
            </a:br>
            <a:r>
              <a:rPr lang="el-GR" sz="2800" i="1" smtClean="0"/>
              <a:t>											Αναστασία Μπότου</a:t>
            </a:r>
            <a:r>
              <a:rPr lang="en-US" sz="2800" i="1" smtClean="0"/>
              <a:t/>
            </a:r>
            <a:br>
              <a:rPr lang="en-US" sz="2800" i="1" smtClean="0"/>
            </a:br>
            <a:endParaRPr lang="en-US" sz="2800" smtClean="0"/>
          </a:p>
        </p:txBody>
      </p:sp>
      <p:sp>
        <p:nvSpPr>
          <p:cNvPr id="3" name="Υπότιτλος 2"/>
          <p:cNvSpPr>
            <a:spLocks noGrp="1"/>
          </p:cNvSpPr>
          <p:nvPr>
            <p:ph type="subTitle" idx="1"/>
          </p:nvPr>
        </p:nvSpPr>
        <p:spPr>
          <a:xfrm>
            <a:off x="2589213" y="4776788"/>
            <a:ext cx="8915400" cy="1127125"/>
          </a:xfrm>
        </p:spPr>
        <p:txBody>
          <a:bodyPr rtlCol="0">
            <a:noAutofit/>
          </a:bodyPr>
          <a:lstStyle/>
          <a:p>
            <a:pPr fontAlgn="auto">
              <a:spcAft>
                <a:spcPts val="0"/>
              </a:spcAft>
              <a:buFont typeface="Wingdings 3" charset="2"/>
              <a:buNone/>
              <a:defRPr/>
            </a:pPr>
            <a:r>
              <a:rPr lang="el-GR" sz="2400" i="1" dirty="0"/>
              <a:t>Επιστημονικό Συνέδριο (</a:t>
            </a:r>
            <a:r>
              <a:rPr lang="el-GR" sz="2400" i="1" dirty="0" err="1"/>
              <a:t>Συνδιοργάνωση</a:t>
            </a:r>
            <a:r>
              <a:rPr lang="el-GR" sz="2400" i="1" dirty="0"/>
              <a:t> ΕΟΠΠΕΠ – ΕΛΕΣΥΠ)</a:t>
            </a:r>
            <a:br>
              <a:rPr lang="el-GR" sz="2400" i="1" dirty="0"/>
            </a:br>
            <a:r>
              <a:rPr lang="el-GR" sz="2400" i="1" dirty="0"/>
              <a:t>«Η Επιχειρηματικότητα ως Επαγγελματική Επιλογή &amp; η Συμβουλευτική Σταδιοδρομίας»</a:t>
            </a:r>
            <a:br>
              <a:rPr lang="el-GR" sz="2400" i="1" dirty="0"/>
            </a:br>
            <a:r>
              <a:rPr lang="el-GR" sz="2400" i="1" dirty="0"/>
              <a:t>6 &amp; 7 Δεκεμβρίου 2014 στο </a:t>
            </a:r>
            <a:r>
              <a:rPr lang="el-GR" sz="2400" i="1" dirty="0" err="1"/>
              <a:t>Χαροκόπειο</a:t>
            </a:r>
            <a:r>
              <a:rPr lang="el-GR" sz="2400" i="1" dirty="0"/>
              <a:t> Πανεπιστήμιο</a:t>
            </a:r>
            <a:r>
              <a:rPr lang="el-GR" sz="2400" i="1" dirty="0" smtClean="0"/>
              <a:t>												</a:t>
            </a:r>
            <a:endParaRPr lang="en-US" sz="24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Τίτλος 1"/>
          <p:cNvSpPr>
            <a:spLocks noGrp="1"/>
          </p:cNvSpPr>
          <p:nvPr>
            <p:ph type="title"/>
          </p:nvPr>
        </p:nvSpPr>
        <p:spPr>
          <a:xfrm>
            <a:off x="2592388" y="623888"/>
            <a:ext cx="8912225" cy="1281112"/>
          </a:xfrm>
        </p:spPr>
        <p:txBody>
          <a:bodyPr/>
          <a:lstStyle/>
          <a:p>
            <a:r>
              <a:rPr lang="el-GR" sz="2500" smtClean="0"/>
              <a:t>Η μεταφορά ως θεωρητική βάση για τη μελέτη των οργανισμών και της σταδιοδρομίας</a:t>
            </a:r>
            <a:r>
              <a:rPr lang="en-US" sz="2500" smtClean="0"/>
              <a:t> </a:t>
            </a:r>
            <a:br>
              <a:rPr lang="en-US" sz="2500" smtClean="0"/>
            </a:br>
            <a:r>
              <a:rPr lang="en-US" sz="2500" smtClean="0"/>
              <a:t>Gareth Morgan</a:t>
            </a:r>
            <a:r>
              <a:rPr lang="el-GR" sz="2500" smtClean="0"/>
              <a:t> (1986)</a:t>
            </a:r>
            <a:endParaRPr lang="en-US" smtClean="0"/>
          </a:p>
        </p:txBody>
      </p:sp>
      <p:sp>
        <p:nvSpPr>
          <p:cNvPr id="27650" name="Θέση περιεχομένου 2"/>
          <p:cNvSpPr>
            <a:spLocks noGrp="1"/>
          </p:cNvSpPr>
          <p:nvPr>
            <p:ph idx="1"/>
          </p:nvPr>
        </p:nvSpPr>
        <p:spPr>
          <a:xfrm>
            <a:off x="1282700" y="2133600"/>
            <a:ext cx="10221913" cy="4432300"/>
          </a:xfrm>
        </p:spPr>
        <p:txBody>
          <a:bodyPr/>
          <a:lstStyle/>
          <a:p>
            <a:pPr algn="just"/>
            <a:r>
              <a:rPr lang="el-GR" sz="2000" smtClean="0"/>
              <a:t>Σύμφωνα με τον </a:t>
            </a:r>
            <a:r>
              <a:rPr lang="en-US" sz="2000" smtClean="0"/>
              <a:t>Morgan </a:t>
            </a:r>
            <a:r>
              <a:rPr lang="el-GR" sz="2000" smtClean="0"/>
              <a:t>η μεταφορά είναι μια θεμελιώδη δύναμη (</a:t>
            </a:r>
            <a:r>
              <a:rPr lang="en-US" sz="2000" smtClean="0"/>
              <a:t>primal force) </a:t>
            </a:r>
            <a:r>
              <a:rPr lang="el-GR" sz="2000" smtClean="0"/>
              <a:t>της οποίας ο ρόλος έγκειται  στη δημιουργία νοήματος, στην ερμηνεία και κατανόηση της εμπειρίας. Οι μεταφορές ανοίγουν νέες λεωφόρους προς τη δημιουργική δράση στην κατανόηση της εργασίας και του ρόλου των οργανισμών.</a:t>
            </a:r>
          </a:p>
          <a:p>
            <a:pPr algn="just"/>
            <a:r>
              <a:rPr lang="el-GR" sz="2000" smtClean="0"/>
              <a:t>Η λίστα των μεταφορών του </a:t>
            </a:r>
            <a:r>
              <a:rPr lang="en-US" sz="2000" smtClean="0"/>
              <a:t>Morgan </a:t>
            </a:r>
            <a:r>
              <a:rPr lang="el-GR" sz="2000" smtClean="0"/>
              <a:t>προφανώς δεν εξαντλεί τον πιθανό  πλούτο των μεταφορών.</a:t>
            </a:r>
          </a:p>
          <a:p>
            <a:pPr algn="just"/>
            <a:r>
              <a:rPr lang="el-GR" sz="2000" smtClean="0"/>
              <a:t>Ο </a:t>
            </a:r>
            <a:r>
              <a:rPr lang="en-US" sz="2000" smtClean="0"/>
              <a:t>Morgan </a:t>
            </a:r>
            <a:r>
              <a:rPr lang="el-GR" sz="2000" smtClean="0"/>
              <a:t>εισηγήθηκε ένα θεωρητικό μοντέλο πολλαπλών μεταφορών για την ανάδειξη όψεων και χαρακτηριστικών των οργανισμών, αλλά και της σταδιοδρομίας</a:t>
            </a:r>
            <a:r>
              <a:rPr lang="en-US" sz="2000" smtClean="0"/>
              <a:t>, </a:t>
            </a:r>
            <a:r>
              <a:rPr lang="el-GR" sz="2000" smtClean="0"/>
              <a:t>που άσκησε επίδραση στη διαμόρφωση θεωριών και τη διεξαγωγή ερευνητικών μελετών.</a:t>
            </a:r>
            <a:endParaRPr lang="en-US" sz="20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Τίτλος 1"/>
          <p:cNvSpPr>
            <a:spLocks noGrp="1"/>
          </p:cNvSpPr>
          <p:nvPr>
            <p:ph type="title"/>
          </p:nvPr>
        </p:nvSpPr>
        <p:spPr>
          <a:xfrm>
            <a:off x="2592388" y="623888"/>
            <a:ext cx="8912225" cy="1281112"/>
          </a:xfrm>
        </p:spPr>
        <p:txBody>
          <a:bodyPr/>
          <a:lstStyle/>
          <a:p>
            <a:r>
              <a:rPr lang="el-GR" sz="3200" smtClean="0"/>
              <a:t>Οι μεταφορές για τη σταδιοδρομία</a:t>
            </a:r>
            <a:br>
              <a:rPr lang="el-GR" sz="3200" smtClean="0"/>
            </a:br>
            <a:r>
              <a:rPr lang="en-US" sz="3200" smtClean="0"/>
              <a:t>Kerr Inkson</a:t>
            </a:r>
          </a:p>
        </p:txBody>
      </p:sp>
      <p:sp>
        <p:nvSpPr>
          <p:cNvPr id="28674" name="Θέση περιεχομένου 2"/>
          <p:cNvSpPr>
            <a:spLocks noGrp="1"/>
          </p:cNvSpPr>
          <p:nvPr>
            <p:ph idx="1"/>
          </p:nvPr>
        </p:nvSpPr>
        <p:spPr>
          <a:xfrm>
            <a:off x="1549400" y="1905000"/>
            <a:ext cx="9955213" cy="4813300"/>
          </a:xfrm>
        </p:spPr>
        <p:txBody>
          <a:bodyPr/>
          <a:lstStyle/>
          <a:p>
            <a:pPr algn="just"/>
            <a:r>
              <a:rPr lang="el-GR" sz="2000" smtClean="0"/>
              <a:t>Ο </a:t>
            </a:r>
            <a:r>
              <a:rPr lang="en-US" sz="2000" smtClean="0"/>
              <a:t>Kerr Inkson </a:t>
            </a:r>
            <a:r>
              <a:rPr lang="el-GR" sz="2000" smtClean="0"/>
              <a:t>μελετά 9 μεταφορές από την μέχρι σήμερα βιβλιογραφία, που λειτουργούν ως πλαίσιο για τη μελέτη της σταδιοδρομίας, καθώς εστιάζουν σε ορισμένες πλευρές ή όψεις ή φαινόμενα που αφορούν τη σταδιοδρομία και μπορούν να χρησιμοποιηθούν τόσο σε ατομικό επίπεδο διερεύνησης και οργάνωσης παρέμβασης όσο και σε γενικό επίπεδο (</a:t>
            </a:r>
            <a:r>
              <a:rPr lang="en-US" sz="2000" smtClean="0"/>
              <a:t>Inkson, 2004)</a:t>
            </a:r>
            <a:r>
              <a:rPr lang="el-GR" sz="2000" smtClean="0"/>
              <a:t>.</a:t>
            </a:r>
            <a:endParaRPr lang="en-US" sz="2000" smtClean="0"/>
          </a:p>
          <a:p>
            <a:pPr algn="just"/>
            <a:r>
              <a:rPr lang="el-GR" sz="2000" smtClean="0"/>
              <a:t>Οι μεταφορές αυτές περιγράφονται ως εξής:</a:t>
            </a:r>
            <a:endParaRPr lang="en-US" sz="2000" smtClean="0"/>
          </a:p>
          <a:p>
            <a:pPr algn="just"/>
            <a:r>
              <a:rPr lang="el-GR" sz="2000" b="1" smtClean="0"/>
              <a:t>Η σταδιοδρομία ως κληρονομία </a:t>
            </a:r>
            <a:r>
              <a:rPr lang="el-GR" sz="2000" smtClean="0"/>
              <a:t>(</a:t>
            </a:r>
            <a:r>
              <a:rPr lang="en-US" sz="2000" smtClean="0"/>
              <a:t>career as inheritance</a:t>
            </a:r>
            <a:r>
              <a:rPr lang="el-GR" sz="2000" smtClean="0"/>
              <a:t>):</a:t>
            </a:r>
            <a:r>
              <a:rPr lang="en-US" sz="2000" smtClean="0"/>
              <a:t> </a:t>
            </a:r>
            <a:r>
              <a:rPr lang="el-GR" sz="2000" smtClean="0"/>
              <a:t>μπορούν να συνεχίζονται από τις επόμενες γενιές ή να ακολουθούνται από τα μέλη μιας οικογένειας.</a:t>
            </a:r>
            <a:endParaRPr lang="en-US" sz="2000" smtClean="0"/>
          </a:p>
          <a:p>
            <a:pPr algn="just"/>
            <a:r>
              <a:rPr lang="el-GR" sz="2000" b="1" smtClean="0"/>
              <a:t>Η σταδιοδρομία ως κατασκευή </a:t>
            </a:r>
            <a:r>
              <a:rPr lang="el-GR" sz="2000" smtClean="0"/>
              <a:t>(</a:t>
            </a:r>
            <a:r>
              <a:rPr lang="en-US" sz="2000" smtClean="0"/>
              <a:t>construction</a:t>
            </a:r>
            <a:r>
              <a:rPr lang="el-GR" sz="2000" smtClean="0"/>
              <a:t>): τα άτομα μέσα από ψυχολογικές διεργασίες οργανώνουν και διαμορφώνουν τη σταδιοδρομία τους.</a:t>
            </a:r>
            <a:r>
              <a:rPr lang="en-US" sz="2000" smtClean="0"/>
              <a:t> </a:t>
            </a:r>
            <a:r>
              <a:rPr lang="el-GR" sz="2000" smtClean="0"/>
              <a:t>Οι μεταφορές βοηθούν στο σχεδιασμό της σταδιοδρομίας, τον προσδιορισμό και την αποσαφήνιση των επαγγελματικών στόχων και τη διαδικασία λήψης επαγγελματικών αποφάσεων.</a:t>
            </a:r>
            <a:endParaRPr lang="en-US" sz="2000" smtClean="0"/>
          </a:p>
          <a:p>
            <a:pPr algn="just"/>
            <a:endParaRPr lang="en-US" sz="2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Τίτλος 1"/>
          <p:cNvSpPr>
            <a:spLocks noGrp="1"/>
          </p:cNvSpPr>
          <p:nvPr>
            <p:ph type="title"/>
          </p:nvPr>
        </p:nvSpPr>
        <p:spPr>
          <a:xfrm>
            <a:off x="2224088" y="598488"/>
            <a:ext cx="8912225" cy="1281112"/>
          </a:xfrm>
        </p:spPr>
        <p:txBody>
          <a:bodyPr/>
          <a:lstStyle/>
          <a:p>
            <a:r>
              <a:rPr lang="el-GR" sz="3200" smtClean="0"/>
              <a:t>Οι μεταφορές για τη σταδιοδρομία</a:t>
            </a:r>
            <a:br>
              <a:rPr lang="el-GR" sz="3200" smtClean="0"/>
            </a:br>
            <a:r>
              <a:rPr lang="en-US" sz="3200" smtClean="0"/>
              <a:t>Kerr Inkson</a:t>
            </a:r>
            <a:endParaRPr lang="en-US" smtClean="0"/>
          </a:p>
        </p:txBody>
      </p:sp>
      <p:sp>
        <p:nvSpPr>
          <p:cNvPr id="29698" name="Θέση περιεχομένου 2"/>
          <p:cNvSpPr>
            <a:spLocks noGrp="1"/>
          </p:cNvSpPr>
          <p:nvPr>
            <p:ph idx="1"/>
          </p:nvPr>
        </p:nvSpPr>
        <p:spPr>
          <a:xfrm>
            <a:off x="1079500" y="2108200"/>
            <a:ext cx="10425113" cy="4457700"/>
          </a:xfrm>
        </p:spPr>
        <p:txBody>
          <a:bodyPr/>
          <a:lstStyle/>
          <a:p>
            <a:pPr algn="just"/>
            <a:r>
              <a:rPr lang="el-GR" sz="2000" b="1" smtClean="0"/>
              <a:t>Η σταδιοδρομία ως κύκλος  </a:t>
            </a:r>
            <a:r>
              <a:rPr lang="el-GR" sz="2000" smtClean="0"/>
              <a:t>(</a:t>
            </a:r>
            <a:r>
              <a:rPr lang="en-US" sz="2000" smtClean="0"/>
              <a:t>cycle</a:t>
            </a:r>
            <a:r>
              <a:rPr lang="el-GR" sz="2000" smtClean="0"/>
              <a:t>) , των εποχών που επαναλαμβάνονται: στους κύκλους αυτούς συνήθως παρατηρείται άνοδος και πτώση της ενεργητικότητας της απόδοσης των ατόμων (η μεταφορά του κύκλου των εποχών του έτους)</a:t>
            </a:r>
            <a:r>
              <a:rPr lang="en-US" sz="2000" smtClean="0"/>
              <a:t>.</a:t>
            </a:r>
          </a:p>
          <a:p>
            <a:pPr algn="just"/>
            <a:r>
              <a:rPr lang="el-GR" sz="2000" b="1" smtClean="0"/>
              <a:t>Η σταδιοδρομία ως ταίριασμα </a:t>
            </a:r>
            <a:r>
              <a:rPr lang="el-GR" sz="2000" smtClean="0"/>
              <a:t>(</a:t>
            </a:r>
            <a:r>
              <a:rPr lang="en-US" sz="2000" smtClean="0"/>
              <a:t>matching</a:t>
            </a:r>
            <a:r>
              <a:rPr lang="el-GR" sz="2000" smtClean="0"/>
              <a:t>): η μεταφορά του ταιριάσματος ανθρώπου και περιβάλλοντος εργασίας, αποτελεί μια από τις πρώτες μεταφορές που εισήχθησαν στο θεωρητικό υπόβαθρο της συμβουλευτικής σταδιοδρομίας.</a:t>
            </a:r>
            <a:endParaRPr lang="en-US" sz="2000" smtClean="0"/>
          </a:p>
          <a:p>
            <a:pPr algn="just"/>
            <a:r>
              <a:rPr lang="el-GR" sz="2000" b="1" smtClean="0"/>
              <a:t>Η σταδιοδρομία ως ταξίδι </a:t>
            </a:r>
            <a:r>
              <a:rPr lang="en-US" sz="2000" smtClean="0"/>
              <a:t>(journey)</a:t>
            </a:r>
            <a:r>
              <a:rPr lang="el-GR" sz="2000" smtClean="0"/>
              <a:t>:</a:t>
            </a:r>
            <a:r>
              <a:rPr lang="en-US" sz="2000" smtClean="0"/>
              <a:t> </a:t>
            </a:r>
            <a:r>
              <a:rPr lang="el-GR" sz="2000" smtClean="0"/>
              <a:t>η μεταφορά της σταδιοδρομίας ως ταξιδιού είναι αρκετά συχνή στη σύγχρονη εποχή και αναφέρεται στη</a:t>
            </a:r>
            <a:r>
              <a:rPr lang="en-US" sz="2000" smtClean="0"/>
              <a:t>v</a:t>
            </a:r>
            <a:r>
              <a:rPr lang="el-GR" sz="2000" smtClean="0"/>
              <a:t> κίνηση ή μετακίνηση των ανθρώπων σε ποικίλες γραφικές περιοχές,  επαγγελματικούς ρόλους, οργανισμούς και μορφές απασχόλησης κατά τη διάρκεια της ζωής τους.</a:t>
            </a:r>
            <a:endParaRPr lang="en-US" sz="2000" smtClean="0"/>
          </a:p>
          <a:p>
            <a:pPr algn="just"/>
            <a:endParaRPr lang="en-US" sz="2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Τίτλος 1"/>
          <p:cNvSpPr>
            <a:spLocks noGrp="1"/>
          </p:cNvSpPr>
          <p:nvPr>
            <p:ph type="title"/>
          </p:nvPr>
        </p:nvSpPr>
        <p:spPr>
          <a:xfrm>
            <a:off x="2592388" y="623888"/>
            <a:ext cx="8912225" cy="1281112"/>
          </a:xfrm>
        </p:spPr>
        <p:txBody>
          <a:bodyPr/>
          <a:lstStyle/>
          <a:p>
            <a:r>
              <a:rPr lang="el-GR" sz="3200" smtClean="0"/>
              <a:t>Οι μεταφορές για τη σταδιοδρομία</a:t>
            </a:r>
            <a:br>
              <a:rPr lang="el-GR" sz="3200" smtClean="0"/>
            </a:br>
            <a:r>
              <a:rPr lang="en-US" sz="3200" smtClean="0"/>
              <a:t>Kerr Inkson</a:t>
            </a:r>
            <a:endParaRPr lang="en-US" smtClean="0"/>
          </a:p>
        </p:txBody>
      </p:sp>
      <p:sp>
        <p:nvSpPr>
          <p:cNvPr id="30722" name="Θέση περιεχομένου 2"/>
          <p:cNvSpPr>
            <a:spLocks noGrp="1"/>
          </p:cNvSpPr>
          <p:nvPr>
            <p:ph idx="1"/>
          </p:nvPr>
        </p:nvSpPr>
        <p:spPr>
          <a:xfrm>
            <a:off x="1701800" y="2133600"/>
            <a:ext cx="9802813" cy="3759200"/>
          </a:xfrm>
        </p:spPr>
        <p:txBody>
          <a:bodyPr/>
          <a:lstStyle/>
          <a:p>
            <a:pPr algn="just"/>
            <a:r>
              <a:rPr lang="el-GR" sz="2400" b="1" smtClean="0"/>
              <a:t>Η σταδιοδρομία ως σχέσεις και συναντήσεις</a:t>
            </a:r>
            <a:r>
              <a:rPr lang="el-GR" sz="2400" smtClean="0"/>
              <a:t>: κατά τη διάρκεια της σταδιοδρομίας του το άτομο συναντά άλλους ανθρώπους, συνάπτει διαπροσωπικές σχέσεις, οι οποίες είναι κάποιες φορές μακροχρόνιες και επιδρούν καθοριστικά στην προσωπική  και επαγγελματική του ανάπτυξη.</a:t>
            </a:r>
            <a:endParaRPr lang="en-US" sz="2400" smtClean="0"/>
          </a:p>
          <a:p>
            <a:pPr algn="just"/>
            <a:r>
              <a:rPr lang="el-GR" sz="2400" b="1" smtClean="0"/>
              <a:t>Η σταδιοδρομία ως ρόλοι</a:t>
            </a:r>
            <a:r>
              <a:rPr lang="el-GR" sz="2400" smtClean="0"/>
              <a:t>: πρόκειται για μια κοινωνική μεταφορά η οποία εισάγει τη θεώρηση της σταδιοδρομίας ως ένα σύνολο επαγγελματικών ρόλων τους οποίους το άτομο υιοθετεί κατά την πορεία επαγγελματικής ανάπτυξής του.</a:t>
            </a:r>
            <a:endParaRPr lang="en-US" sz="2400" smtClean="0"/>
          </a:p>
          <a:p>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Τίτλος 1"/>
          <p:cNvSpPr>
            <a:spLocks noGrp="1"/>
          </p:cNvSpPr>
          <p:nvPr>
            <p:ph type="title"/>
          </p:nvPr>
        </p:nvSpPr>
        <p:spPr>
          <a:xfrm>
            <a:off x="2592388" y="623888"/>
            <a:ext cx="8912225" cy="1281112"/>
          </a:xfrm>
        </p:spPr>
        <p:txBody>
          <a:bodyPr/>
          <a:lstStyle/>
          <a:p>
            <a:r>
              <a:rPr lang="el-GR" smtClean="0"/>
              <a:t>Οι μεταφορές για τη σταδιοδρομία</a:t>
            </a:r>
            <a:br>
              <a:rPr lang="el-GR" smtClean="0"/>
            </a:br>
            <a:r>
              <a:rPr lang="en-US" smtClean="0"/>
              <a:t>Kerr Inkson</a:t>
            </a:r>
          </a:p>
        </p:txBody>
      </p:sp>
      <p:sp>
        <p:nvSpPr>
          <p:cNvPr id="3" name="Θέση περιεχομένου 2"/>
          <p:cNvSpPr>
            <a:spLocks noGrp="1"/>
          </p:cNvSpPr>
          <p:nvPr>
            <p:ph idx="1"/>
          </p:nvPr>
        </p:nvSpPr>
        <p:spPr>
          <a:xfrm>
            <a:off x="1308100" y="2374900"/>
            <a:ext cx="10196513" cy="3536950"/>
          </a:xfrm>
        </p:spPr>
        <p:txBody>
          <a:bodyPr rtlCol="0">
            <a:normAutofit/>
          </a:bodyPr>
          <a:lstStyle/>
          <a:p>
            <a:pPr algn="just" fontAlgn="auto">
              <a:spcAft>
                <a:spcPts val="0"/>
              </a:spcAft>
              <a:buFont typeface="Wingdings 3" charset="2"/>
              <a:buChar char=""/>
              <a:defRPr/>
            </a:pPr>
            <a:r>
              <a:rPr lang="el-GR" sz="2400" b="1" dirty="0" smtClean="0">
                <a:solidFill>
                  <a:schemeClr val="tx1">
                    <a:lumMod val="75000"/>
                    <a:lumOff val="25000"/>
                  </a:schemeClr>
                </a:solidFill>
              </a:rPr>
              <a:t>Η </a:t>
            </a:r>
            <a:r>
              <a:rPr lang="el-GR" sz="2400" b="1" dirty="0">
                <a:solidFill>
                  <a:schemeClr val="tx1">
                    <a:lumMod val="75000"/>
                    <a:lumOff val="25000"/>
                  </a:schemeClr>
                </a:solidFill>
              </a:rPr>
              <a:t>σταδιοδρομία ως οικονομικοί πόροι  </a:t>
            </a:r>
            <a:r>
              <a:rPr lang="el-GR" sz="2400" dirty="0">
                <a:solidFill>
                  <a:schemeClr val="tx1">
                    <a:lumMod val="75000"/>
                    <a:lumOff val="25000"/>
                  </a:schemeClr>
                </a:solidFill>
              </a:rPr>
              <a:t>(</a:t>
            </a:r>
            <a:r>
              <a:rPr lang="en-US" sz="2400" dirty="0">
                <a:solidFill>
                  <a:schemeClr val="tx1">
                    <a:lumMod val="75000"/>
                    <a:lumOff val="25000"/>
                  </a:schemeClr>
                </a:solidFill>
              </a:rPr>
              <a:t>resource</a:t>
            </a:r>
            <a:r>
              <a:rPr lang="el-GR" sz="2400" dirty="0">
                <a:solidFill>
                  <a:schemeClr val="tx1">
                    <a:lumMod val="75000"/>
                    <a:lumOff val="25000"/>
                  </a:schemeClr>
                </a:solidFill>
              </a:rPr>
              <a:t>):η εργασία και η σταδιοδρομία συμβάλλουν στην επίτευξη της ευημερίας.</a:t>
            </a:r>
            <a:endParaRPr lang="en-US" sz="2400" dirty="0">
              <a:solidFill>
                <a:schemeClr val="tx1">
                  <a:lumMod val="75000"/>
                  <a:lumOff val="25000"/>
                </a:schemeClr>
              </a:solidFill>
            </a:endParaRPr>
          </a:p>
          <a:p>
            <a:pPr algn="just" fontAlgn="auto">
              <a:spcAft>
                <a:spcPts val="0"/>
              </a:spcAft>
              <a:buFont typeface="Wingdings 3" charset="2"/>
              <a:buChar char=""/>
              <a:defRPr/>
            </a:pPr>
            <a:r>
              <a:rPr lang="el-GR" sz="2400" b="1" dirty="0" smtClean="0">
                <a:solidFill>
                  <a:schemeClr val="tx1">
                    <a:lumMod val="75000"/>
                    <a:lumOff val="25000"/>
                  </a:schemeClr>
                </a:solidFill>
              </a:rPr>
              <a:t>Η </a:t>
            </a:r>
            <a:r>
              <a:rPr lang="el-GR" sz="2400" b="1" dirty="0">
                <a:solidFill>
                  <a:schemeClr val="tx1">
                    <a:lumMod val="75000"/>
                    <a:lumOff val="25000"/>
                  </a:schemeClr>
                </a:solidFill>
              </a:rPr>
              <a:t>σταδιοδρομία ως ιστορία</a:t>
            </a:r>
            <a:r>
              <a:rPr lang="el-GR" sz="2400" dirty="0">
                <a:solidFill>
                  <a:schemeClr val="tx1">
                    <a:lumMod val="75000"/>
                    <a:lumOff val="25000"/>
                  </a:schemeClr>
                </a:solidFill>
              </a:rPr>
              <a:t>: οι άνθρωποι αφηγούνται ιστορίες για </a:t>
            </a:r>
            <a:r>
              <a:rPr lang="el-GR" sz="2400" dirty="0" smtClean="0">
                <a:solidFill>
                  <a:schemeClr val="tx1">
                    <a:lumMod val="75000"/>
                    <a:lumOff val="25000"/>
                  </a:schemeClr>
                </a:solidFill>
              </a:rPr>
              <a:t>την </a:t>
            </a:r>
            <a:r>
              <a:rPr lang="el-GR" sz="2400" dirty="0">
                <a:solidFill>
                  <a:schemeClr val="tx1">
                    <a:lumMod val="75000"/>
                    <a:lumOff val="25000"/>
                  </a:schemeClr>
                </a:solidFill>
              </a:rPr>
              <a:t>εξέλιξη της σταδιοδρομίας τους</a:t>
            </a:r>
            <a:r>
              <a:rPr lang="el-GR" sz="2400" dirty="0" smtClean="0">
                <a:solidFill>
                  <a:schemeClr val="tx1">
                    <a:lumMod val="75000"/>
                    <a:lumOff val="25000"/>
                  </a:schemeClr>
                </a:solidFill>
              </a:rPr>
              <a:t>. Συχνά </a:t>
            </a:r>
            <a:r>
              <a:rPr lang="el-GR" sz="2400" dirty="0">
                <a:solidFill>
                  <a:schemeClr val="tx1">
                    <a:lumMod val="75000"/>
                    <a:lumOff val="25000"/>
                  </a:schemeClr>
                </a:solidFill>
              </a:rPr>
              <a:t>αυτές οι αφηγήσεις είναι αντιφατικές, μη ολοκληρωμένες και αντικατοπτρίζουν την πολύπλοκη φύση της σταδιοδρομίας.</a:t>
            </a:r>
            <a:endParaRPr lang="en-US" sz="2400" dirty="0">
              <a:solidFill>
                <a:schemeClr val="tx1">
                  <a:lumMod val="75000"/>
                  <a:lumOff val="25000"/>
                </a:schemeClr>
              </a:solidFill>
            </a:endParaRPr>
          </a:p>
          <a:p>
            <a:pPr marL="0" indent="0" fontAlgn="auto">
              <a:spcAft>
                <a:spcPts val="0"/>
              </a:spcAft>
              <a:buFont typeface="Wingdings 3" charset="2"/>
              <a:buNone/>
              <a:defRPr/>
            </a:pPr>
            <a:endParaRPr lang="en-US"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Τίτλος 1"/>
          <p:cNvSpPr>
            <a:spLocks noGrp="1"/>
          </p:cNvSpPr>
          <p:nvPr>
            <p:ph type="title"/>
          </p:nvPr>
        </p:nvSpPr>
        <p:spPr>
          <a:xfrm>
            <a:off x="2592388" y="623888"/>
            <a:ext cx="8912225" cy="1281112"/>
          </a:xfrm>
        </p:spPr>
        <p:txBody>
          <a:bodyPr/>
          <a:lstStyle/>
          <a:p>
            <a:r>
              <a:rPr lang="el-GR" smtClean="0"/>
              <a:t>Μεταφορές στην έρευνα και την προώθηση της Επιχειρηματικότητας</a:t>
            </a:r>
            <a:endParaRPr lang="en-US" smtClean="0"/>
          </a:p>
        </p:txBody>
      </p:sp>
      <p:sp>
        <p:nvSpPr>
          <p:cNvPr id="32770" name="Θέση περιεχομένου 2"/>
          <p:cNvSpPr>
            <a:spLocks noGrp="1"/>
          </p:cNvSpPr>
          <p:nvPr>
            <p:ph idx="1"/>
          </p:nvPr>
        </p:nvSpPr>
        <p:spPr>
          <a:xfrm>
            <a:off x="1778000" y="2260600"/>
            <a:ext cx="9726613" cy="3778250"/>
          </a:xfrm>
        </p:spPr>
        <p:txBody>
          <a:bodyPr/>
          <a:lstStyle/>
          <a:p>
            <a:pPr algn="just"/>
            <a:r>
              <a:rPr lang="en-US" sz="2000" smtClean="0"/>
              <a:t>O</a:t>
            </a:r>
            <a:r>
              <a:rPr lang="el-GR" sz="2000" smtClean="0"/>
              <a:t>ι</a:t>
            </a:r>
            <a:r>
              <a:rPr lang="es-ES" sz="2000" smtClean="0"/>
              <a:t> μεταφορές στο πεδίο της επιχειρηματικότητας έχουν αποτελέσει αντικείμενο συστηματικής μελέτης και ανάλυσης μέσω ποικίλων μεθόδων και στρατηγικών, όπως είναι η ποιοτική μέθοδος έρευνας και η γλωσσολογική προσέγγιση. Ακόμη έχ</a:t>
            </a:r>
            <a:r>
              <a:rPr lang="el-GR" sz="2000" smtClean="0"/>
              <a:t>ει</a:t>
            </a:r>
            <a:r>
              <a:rPr lang="es-ES" sz="2000" smtClean="0"/>
              <a:t> μελετηθεί ο ρόλος των μεταφορικών εκφράσεων (Hyrsky,1999).</a:t>
            </a:r>
            <a:endParaRPr lang="el-GR" sz="2000" smtClean="0"/>
          </a:p>
          <a:p>
            <a:pPr algn="just"/>
            <a:r>
              <a:rPr lang="es-ES" sz="2000" smtClean="0"/>
              <a:t>Οι μεταφορές αποτελούν εργαλεία για τη δημιουργία νοημάτων και τη διατύπωση θεωρητικών υποθέσεων (Boxenbaum &amp; Rouleau, 2011), στο πεδίο της έρευνας για την επιχειρηματικότητα και της οργανωσιακής θεωρίας, όπου ιδιαίτερη</a:t>
            </a:r>
            <a:r>
              <a:rPr lang="el-GR" sz="2000" smtClean="0"/>
              <a:t> είναι </a:t>
            </a:r>
            <a:r>
              <a:rPr lang="el-GR" sz="2000" b="1" smtClean="0"/>
              <a:t>η αξία των ριζικών μεταφορών </a:t>
            </a:r>
            <a:r>
              <a:rPr lang="el-GR" sz="2000" smtClean="0"/>
              <a:t>(root metaphors), που ενσωματώνονται σε θεωρητικές κατασκευές και μοντέλα (Cornelissen, 2006). </a:t>
            </a:r>
            <a:endParaRPr lang="en-US" sz="2000" smtClean="0"/>
          </a:p>
          <a:p>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Τίτλος 1"/>
          <p:cNvSpPr>
            <a:spLocks noGrp="1"/>
          </p:cNvSpPr>
          <p:nvPr>
            <p:ph type="title"/>
          </p:nvPr>
        </p:nvSpPr>
        <p:spPr>
          <a:xfrm>
            <a:off x="2592388" y="623888"/>
            <a:ext cx="8912225" cy="1281112"/>
          </a:xfrm>
        </p:spPr>
        <p:txBody>
          <a:bodyPr/>
          <a:lstStyle/>
          <a:p>
            <a:r>
              <a:rPr lang="el-GR" sz="2800" smtClean="0"/>
              <a:t>Μεταφορές στην έρευνα και την προώθηση της Επιχειρηματικότητας</a:t>
            </a:r>
            <a:br>
              <a:rPr lang="el-GR" sz="2800" smtClean="0"/>
            </a:br>
            <a:r>
              <a:rPr lang="el-GR" sz="2800" smtClean="0"/>
              <a:t>Χαρακτηριστικό παράδειγμα</a:t>
            </a:r>
            <a:br>
              <a:rPr lang="el-GR" sz="2800" smtClean="0"/>
            </a:br>
            <a:endParaRPr lang="en-US" sz="2800" smtClean="0"/>
          </a:p>
        </p:txBody>
      </p:sp>
      <p:sp>
        <p:nvSpPr>
          <p:cNvPr id="3" name="Θέση περιεχομένου 2"/>
          <p:cNvSpPr>
            <a:spLocks noGrp="1"/>
          </p:cNvSpPr>
          <p:nvPr>
            <p:ph idx="1"/>
          </p:nvPr>
        </p:nvSpPr>
        <p:spPr>
          <a:xfrm>
            <a:off x="1181100" y="2133600"/>
            <a:ext cx="10323513" cy="4419600"/>
          </a:xfrm>
        </p:spPr>
        <p:txBody>
          <a:bodyPr rtlCol="0">
            <a:normAutofit fontScale="77500" lnSpcReduction="20000"/>
          </a:bodyPr>
          <a:lstStyle/>
          <a:p>
            <a:pPr algn="just" fontAlgn="auto">
              <a:spcAft>
                <a:spcPts val="0"/>
              </a:spcAft>
              <a:buFont typeface="Wingdings 3" charset="2"/>
              <a:buChar char=""/>
              <a:defRPr/>
            </a:pPr>
            <a:r>
              <a:rPr lang="en-US" sz="2600" dirty="0">
                <a:solidFill>
                  <a:schemeClr val="tx1">
                    <a:lumMod val="75000"/>
                    <a:lumOff val="25000"/>
                  </a:schemeClr>
                </a:solidFill>
              </a:rPr>
              <a:t>O</a:t>
            </a:r>
            <a:r>
              <a:rPr lang="el-GR" sz="2600" dirty="0">
                <a:solidFill>
                  <a:schemeClr val="tx1">
                    <a:lumMod val="75000"/>
                    <a:lumOff val="25000"/>
                  </a:schemeClr>
                </a:solidFill>
              </a:rPr>
              <a:t>ι </a:t>
            </a:r>
            <a:r>
              <a:rPr lang="en-US" sz="2600" dirty="0">
                <a:solidFill>
                  <a:schemeClr val="tx1">
                    <a:lumMod val="75000"/>
                    <a:lumOff val="25000"/>
                  </a:schemeClr>
                </a:solidFill>
              </a:rPr>
              <a:t>Erik </a:t>
            </a:r>
            <a:r>
              <a:rPr lang="en-US" sz="2600" dirty="0" err="1">
                <a:solidFill>
                  <a:schemeClr val="tx1">
                    <a:lumMod val="75000"/>
                    <a:lumOff val="25000"/>
                  </a:schemeClr>
                </a:solidFill>
              </a:rPr>
              <a:t>Lundmark</a:t>
            </a:r>
            <a:r>
              <a:rPr lang="el-GR" sz="2600" dirty="0">
                <a:solidFill>
                  <a:schemeClr val="tx1">
                    <a:lumMod val="75000"/>
                    <a:lumOff val="25000"/>
                  </a:schemeClr>
                </a:solidFill>
              </a:rPr>
              <a:t> και </a:t>
            </a:r>
            <a:r>
              <a:rPr lang="en-US" sz="2600" dirty="0">
                <a:solidFill>
                  <a:schemeClr val="tx1">
                    <a:lumMod val="75000"/>
                    <a:lumOff val="25000"/>
                  </a:schemeClr>
                </a:solidFill>
              </a:rPr>
              <a:t>Alf </a:t>
            </a:r>
            <a:r>
              <a:rPr lang="en-US" sz="2600" dirty="0" err="1">
                <a:solidFill>
                  <a:schemeClr val="tx1">
                    <a:lumMod val="75000"/>
                    <a:lumOff val="25000"/>
                  </a:schemeClr>
                </a:solidFill>
              </a:rPr>
              <a:t>Westelius</a:t>
            </a:r>
            <a:r>
              <a:rPr lang="el-GR" sz="2600" dirty="0">
                <a:solidFill>
                  <a:schemeClr val="tx1">
                    <a:lumMod val="75000"/>
                    <a:lumOff val="25000"/>
                  </a:schemeClr>
                </a:solidFill>
              </a:rPr>
              <a:t> (2014) εξετάζουν τη άδηλη ή υπονοούμενη  χρήση (</a:t>
            </a:r>
            <a:r>
              <a:rPr lang="en-US" sz="2600" dirty="0">
                <a:solidFill>
                  <a:schemeClr val="tx1">
                    <a:lumMod val="75000"/>
                    <a:lumOff val="25000"/>
                  </a:schemeClr>
                </a:solidFill>
              </a:rPr>
              <a:t>implicit use</a:t>
            </a:r>
            <a:r>
              <a:rPr lang="el-GR" sz="2600" dirty="0" smtClean="0">
                <a:solidFill>
                  <a:schemeClr val="tx1">
                    <a:lumMod val="75000"/>
                    <a:lumOff val="25000"/>
                  </a:schemeClr>
                </a:solidFill>
              </a:rPr>
              <a:t>) </a:t>
            </a:r>
            <a:r>
              <a:rPr lang="el-GR" sz="2600" dirty="0">
                <a:solidFill>
                  <a:schemeClr val="tx1">
                    <a:lumMod val="75000"/>
                    <a:lumOff val="25000"/>
                  </a:schemeClr>
                </a:solidFill>
              </a:rPr>
              <a:t>δύο συγκεκριμένων μεταφορών της επιχειρηματικότητας </a:t>
            </a:r>
            <a:r>
              <a:rPr lang="el-GR" sz="2600" b="1" dirty="0">
                <a:solidFill>
                  <a:schemeClr val="tx1">
                    <a:lumMod val="75000"/>
                    <a:lumOff val="25000"/>
                  </a:schemeClr>
                </a:solidFill>
              </a:rPr>
              <a:t>ως ελιξίριου </a:t>
            </a:r>
            <a:r>
              <a:rPr lang="el-GR" sz="2600" dirty="0">
                <a:solidFill>
                  <a:schemeClr val="tx1">
                    <a:lumMod val="75000"/>
                    <a:lumOff val="25000"/>
                  </a:schemeClr>
                </a:solidFill>
              </a:rPr>
              <a:t>ή  </a:t>
            </a:r>
            <a:r>
              <a:rPr lang="el-GR" sz="2600" b="1" dirty="0" err="1" smtClean="0">
                <a:solidFill>
                  <a:schemeClr val="tx1">
                    <a:lumMod val="75000"/>
                    <a:lumOff val="25000"/>
                  </a:schemeClr>
                </a:solidFill>
              </a:rPr>
              <a:t>μεταλλαξιογόνου</a:t>
            </a:r>
            <a:r>
              <a:rPr lang="el-GR" sz="2600" dirty="0" smtClean="0">
                <a:solidFill>
                  <a:schemeClr val="tx1">
                    <a:lumMod val="75000"/>
                    <a:lumOff val="25000"/>
                  </a:schemeClr>
                </a:solidFill>
              </a:rPr>
              <a:t>  </a:t>
            </a:r>
            <a:r>
              <a:rPr lang="el-GR" sz="2600" dirty="0">
                <a:solidFill>
                  <a:schemeClr val="tx1">
                    <a:lumMod val="75000"/>
                    <a:lumOff val="25000"/>
                  </a:schemeClr>
                </a:solidFill>
              </a:rPr>
              <a:t>(</a:t>
            </a:r>
            <a:r>
              <a:rPr lang="en-US" sz="2600" dirty="0">
                <a:solidFill>
                  <a:schemeClr val="tx1">
                    <a:lumMod val="75000"/>
                    <a:lumOff val="25000"/>
                  </a:schemeClr>
                </a:solidFill>
              </a:rPr>
              <a:t>mutagen</a:t>
            </a:r>
            <a:r>
              <a:rPr lang="el-GR" sz="2600" dirty="0">
                <a:solidFill>
                  <a:schemeClr val="tx1">
                    <a:lumMod val="75000"/>
                    <a:lumOff val="25000"/>
                  </a:schemeClr>
                </a:solidFill>
              </a:rPr>
              <a:t>). </a:t>
            </a:r>
            <a:endParaRPr lang="el-GR" sz="2600" dirty="0" smtClean="0">
              <a:solidFill>
                <a:schemeClr val="tx1">
                  <a:lumMod val="75000"/>
                  <a:lumOff val="25000"/>
                </a:schemeClr>
              </a:solidFill>
            </a:endParaRPr>
          </a:p>
          <a:p>
            <a:pPr algn="just" fontAlgn="auto">
              <a:spcAft>
                <a:spcPts val="0"/>
              </a:spcAft>
              <a:buFont typeface="Wingdings 3" charset="2"/>
              <a:buChar char=""/>
              <a:defRPr/>
            </a:pPr>
            <a:r>
              <a:rPr lang="el-GR" sz="2600" b="1" dirty="0" smtClean="0">
                <a:solidFill>
                  <a:schemeClr val="tx1">
                    <a:lumMod val="75000"/>
                    <a:lumOff val="25000"/>
                  </a:schemeClr>
                </a:solidFill>
              </a:rPr>
              <a:t>Η </a:t>
            </a:r>
            <a:r>
              <a:rPr lang="el-GR" sz="2600" b="1" dirty="0">
                <a:solidFill>
                  <a:schemeClr val="tx1">
                    <a:lumMod val="75000"/>
                    <a:lumOff val="25000"/>
                  </a:schemeClr>
                </a:solidFill>
              </a:rPr>
              <a:t>μεταφορά του ελιξίριου </a:t>
            </a:r>
            <a:r>
              <a:rPr lang="el-GR" sz="2600" dirty="0">
                <a:solidFill>
                  <a:schemeClr val="tx1">
                    <a:lumMod val="75000"/>
                    <a:lumOff val="25000"/>
                  </a:schemeClr>
                </a:solidFill>
              </a:rPr>
              <a:t>(</a:t>
            </a:r>
            <a:r>
              <a:rPr lang="en-US" sz="2600" dirty="0">
                <a:solidFill>
                  <a:schemeClr val="tx1">
                    <a:lumMod val="75000"/>
                    <a:lumOff val="25000"/>
                  </a:schemeClr>
                </a:solidFill>
              </a:rPr>
              <a:t>elixir metaphor</a:t>
            </a:r>
            <a:r>
              <a:rPr lang="el-GR" sz="2600" dirty="0">
                <a:solidFill>
                  <a:schemeClr val="tx1">
                    <a:lumMod val="75000"/>
                    <a:lumOff val="25000"/>
                  </a:schemeClr>
                </a:solidFill>
              </a:rPr>
              <a:t>) διερευνά τη χρήση της επιχειρηματικότητας ως ελιξίριου, για να εκφράσει ελλείψεις, αδυναμίες ή και προβλήματα που συνδέονται με την επιχειρηματικότητα. Στην ουσία επικεντρώνεται στην κριτική που έχει αναπτυχθεί για τα όρια και της δυνατότητες της επιχειρηματικότητας. </a:t>
            </a:r>
            <a:endParaRPr lang="el-GR" sz="2600" dirty="0" smtClean="0">
              <a:solidFill>
                <a:schemeClr val="tx1">
                  <a:lumMod val="75000"/>
                  <a:lumOff val="25000"/>
                </a:schemeClr>
              </a:solidFill>
            </a:endParaRPr>
          </a:p>
          <a:p>
            <a:pPr algn="just" fontAlgn="auto">
              <a:spcAft>
                <a:spcPts val="0"/>
              </a:spcAft>
              <a:buFont typeface="Wingdings 3" charset="2"/>
              <a:buChar char=""/>
              <a:defRPr/>
            </a:pPr>
            <a:r>
              <a:rPr lang="el-GR" sz="2600" b="1" dirty="0" smtClean="0">
                <a:solidFill>
                  <a:schemeClr val="tx1">
                    <a:lumMod val="75000"/>
                    <a:lumOff val="25000"/>
                  </a:schemeClr>
                </a:solidFill>
              </a:rPr>
              <a:t>Η </a:t>
            </a:r>
            <a:r>
              <a:rPr lang="el-GR" sz="2600" b="1" dirty="0">
                <a:solidFill>
                  <a:schemeClr val="tx1">
                    <a:lumMod val="75000"/>
                    <a:lumOff val="25000"/>
                  </a:schemeClr>
                </a:solidFill>
              </a:rPr>
              <a:t>μεταφορά του </a:t>
            </a:r>
            <a:r>
              <a:rPr lang="el-GR" sz="2600" b="1" dirty="0" err="1">
                <a:solidFill>
                  <a:schemeClr val="tx1">
                    <a:lumMod val="75000"/>
                    <a:lumOff val="25000"/>
                  </a:schemeClr>
                </a:solidFill>
              </a:rPr>
              <a:t>μεταλλαξιογόνου</a:t>
            </a:r>
            <a:r>
              <a:rPr lang="el-GR" sz="2600" b="1" dirty="0">
                <a:solidFill>
                  <a:schemeClr val="tx1">
                    <a:lumMod val="75000"/>
                    <a:lumOff val="25000"/>
                  </a:schemeClr>
                </a:solidFill>
              </a:rPr>
              <a:t>  </a:t>
            </a:r>
            <a:r>
              <a:rPr lang="el-GR" sz="2600" dirty="0">
                <a:solidFill>
                  <a:schemeClr val="tx1">
                    <a:lumMod val="75000"/>
                    <a:lumOff val="25000"/>
                  </a:schemeClr>
                </a:solidFill>
              </a:rPr>
              <a:t>(</a:t>
            </a:r>
            <a:r>
              <a:rPr lang="en-US" sz="2600" dirty="0">
                <a:solidFill>
                  <a:schemeClr val="tx1">
                    <a:lumMod val="75000"/>
                    <a:lumOff val="25000"/>
                  </a:schemeClr>
                </a:solidFill>
              </a:rPr>
              <a:t>mutagen metaphor</a:t>
            </a:r>
            <a:r>
              <a:rPr lang="el-GR" sz="2600" dirty="0">
                <a:solidFill>
                  <a:schemeClr val="tx1">
                    <a:lumMod val="75000"/>
                    <a:lumOff val="25000"/>
                  </a:schemeClr>
                </a:solidFill>
              </a:rPr>
              <a:t>), </a:t>
            </a:r>
            <a:r>
              <a:rPr lang="el-GR" sz="2600" dirty="0" smtClean="0">
                <a:solidFill>
                  <a:schemeClr val="tx1">
                    <a:lumMod val="75000"/>
                    <a:lumOff val="25000"/>
                  </a:schemeClr>
                </a:solidFill>
              </a:rPr>
              <a:t>υποστηρίζουν  </a:t>
            </a:r>
            <a:r>
              <a:rPr lang="el-GR" sz="2600" dirty="0">
                <a:solidFill>
                  <a:schemeClr val="tx1">
                    <a:lumMod val="75000"/>
                    <a:lumOff val="25000"/>
                  </a:schemeClr>
                </a:solidFill>
              </a:rPr>
              <a:t>ότι μπορεί να βοηθήσει στην αναδιαμόρφωση του πλαισίου της επιχειρηματικότητας, </a:t>
            </a:r>
            <a:r>
              <a:rPr lang="el-GR" sz="2600" dirty="0" smtClean="0">
                <a:solidFill>
                  <a:schemeClr val="tx1">
                    <a:lumMod val="75000"/>
                    <a:lumOff val="25000"/>
                  </a:schemeClr>
                </a:solidFill>
              </a:rPr>
              <a:t>χρησιμοποιώντας </a:t>
            </a:r>
            <a:r>
              <a:rPr lang="el-GR" sz="2600" dirty="0">
                <a:solidFill>
                  <a:schemeClr val="tx1">
                    <a:lumMod val="75000"/>
                    <a:lumOff val="25000"/>
                  </a:schemeClr>
                </a:solidFill>
              </a:rPr>
              <a:t>τις μεταφορές για πολλούς στόχους, όπως είναι η </a:t>
            </a:r>
            <a:r>
              <a:rPr lang="el-GR" sz="2600" dirty="0" smtClean="0">
                <a:solidFill>
                  <a:schemeClr val="tx1">
                    <a:lumMod val="75000"/>
                    <a:lumOff val="25000"/>
                  </a:schemeClr>
                </a:solidFill>
              </a:rPr>
              <a:t>πληροφόρηση </a:t>
            </a:r>
            <a:r>
              <a:rPr lang="el-GR" sz="2600" dirty="0">
                <a:solidFill>
                  <a:schemeClr val="tx1">
                    <a:lumMod val="75000"/>
                    <a:lumOff val="25000"/>
                  </a:schemeClr>
                </a:solidFill>
              </a:rPr>
              <a:t>και </a:t>
            </a:r>
            <a:r>
              <a:rPr lang="el-GR" sz="2600" dirty="0" smtClean="0">
                <a:solidFill>
                  <a:schemeClr val="tx1">
                    <a:lumMod val="75000"/>
                    <a:lumOff val="25000"/>
                  </a:schemeClr>
                </a:solidFill>
              </a:rPr>
              <a:t>η πρόκληση </a:t>
            </a:r>
            <a:r>
              <a:rPr lang="el-GR" sz="2600" dirty="0">
                <a:solidFill>
                  <a:schemeClr val="tx1">
                    <a:lumMod val="75000"/>
                    <a:lumOff val="25000"/>
                  </a:schemeClr>
                </a:solidFill>
              </a:rPr>
              <a:t>του ενδιαφέροντος </a:t>
            </a:r>
            <a:r>
              <a:rPr lang="el-GR" sz="2600" dirty="0" smtClean="0">
                <a:solidFill>
                  <a:schemeClr val="tx1">
                    <a:lumMod val="75000"/>
                    <a:lumOff val="25000"/>
                  </a:schemeClr>
                </a:solidFill>
              </a:rPr>
              <a:t>.</a:t>
            </a:r>
          </a:p>
          <a:p>
            <a:pPr algn="just" fontAlgn="auto">
              <a:spcAft>
                <a:spcPts val="0"/>
              </a:spcAft>
              <a:buFont typeface="Wingdings 3" charset="2"/>
              <a:buChar char=""/>
              <a:defRPr/>
            </a:pPr>
            <a:r>
              <a:rPr lang="el-GR" sz="2600" dirty="0" smtClean="0">
                <a:solidFill>
                  <a:schemeClr val="tx1">
                    <a:lumMod val="75000"/>
                    <a:lumOff val="25000"/>
                  </a:schemeClr>
                </a:solidFill>
              </a:rPr>
              <a:t>Το </a:t>
            </a:r>
            <a:r>
              <a:rPr lang="el-GR" sz="2600" dirty="0" err="1">
                <a:solidFill>
                  <a:schemeClr val="tx1">
                    <a:lumMod val="75000"/>
                    <a:lumOff val="25000"/>
                  </a:schemeClr>
                </a:solidFill>
              </a:rPr>
              <a:t>μεταλλαξιογόνο</a:t>
            </a:r>
            <a:r>
              <a:rPr lang="el-GR" sz="2600" dirty="0">
                <a:solidFill>
                  <a:schemeClr val="tx1">
                    <a:lumMod val="75000"/>
                    <a:lumOff val="25000"/>
                  </a:schemeClr>
                </a:solidFill>
              </a:rPr>
              <a:t> ως όρος προέρχεται από τη γενετική και αναφέρεται σε χημικά ή φυσικά στοιχεία ή παράγοντες που μπορεί να επιφέρουν μεταβολές στο γενετικό υλικό (</a:t>
            </a:r>
            <a:r>
              <a:rPr lang="en-US" sz="2600" dirty="0">
                <a:solidFill>
                  <a:schemeClr val="tx1">
                    <a:lumMod val="75000"/>
                    <a:lumOff val="25000"/>
                  </a:schemeClr>
                </a:solidFill>
              </a:rPr>
              <a:t>DNA</a:t>
            </a:r>
            <a:r>
              <a:rPr lang="el-GR" sz="2600" dirty="0">
                <a:solidFill>
                  <a:schemeClr val="tx1">
                    <a:lumMod val="75000"/>
                    <a:lumOff val="25000"/>
                  </a:schemeClr>
                </a:solidFill>
              </a:rPr>
              <a:t>).</a:t>
            </a:r>
            <a:endParaRPr lang="en-US" sz="2600" dirty="0">
              <a:solidFill>
                <a:schemeClr val="tx1">
                  <a:lumMod val="75000"/>
                  <a:lumOff val="25000"/>
                </a:schemeClr>
              </a:solidFill>
            </a:endParaRPr>
          </a:p>
          <a:p>
            <a:pPr fontAlgn="auto">
              <a:spcAft>
                <a:spcPts val="0"/>
              </a:spcAft>
              <a:buFont typeface="Wingdings 3" charset="2"/>
              <a:buChar char=""/>
              <a:defRPr/>
            </a:pPr>
            <a:endParaRPr lang="en-US"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Τίτλος 1"/>
          <p:cNvSpPr>
            <a:spLocks noGrp="1"/>
          </p:cNvSpPr>
          <p:nvPr>
            <p:ph type="title"/>
          </p:nvPr>
        </p:nvSpPr>
        <p:spPr>
          <a:xfrm>
            <a:off x="2592388" y="623888"/>
            <a:ext cx="8912225" cy="1281112"/>
          </a:xfrm>
        </p:spPr>
        <p:txBody>
          <a:bodyPr/>
          <a:lstStyle/>
          <a:p>
            <a:r>
              <a:rPr lang="el-GR" smtClean="0"/>
              <a:t>Συμπεράσματα </a:t>
            </a:r>
            <a:endParaRPr lang="en-US" smtClean="0"/>
          </a:p>
        </p:txBody>
      </p:sp>
      <p:sp>
        <p:nvSpPr>
          <p:cNvPr id="34818" name="Θέση περιεχομένου 2"/>
          <p:cNvSpPr>
            <a:spLocks noGrp="1"/>
          </p:cNvSpPr>
          <p:nvPr>
            <p:ph idx="1"/>
          </p:nvPr>
        </p:nvSpPr>
        <p:spPr>
          <a:xfrm>
            <a:off x="1714500" y="1905000"/>
            <a:ext cx="9790113" cy="4102100"/>
          </a:xfrm>
        </p:spPr>
        <p:txBody>
          <a:bodyPr/>
          <a:lstStyle/>
          <a:p>
            <a:pPr algn="just"/>
            <a:r>
              <a:rPr lang="el-GR" sz="2000" smtClean="0"/>
              <a:t>Η αξία των μεταφορών ως μορφή  στοχασμού, μεθοδολογικού εργαλείου και επιστημονικού παραδείγματος έχει καταδειχθεί από την ογκώδη και εκτεταμένη βιβλιογραφία τα τελευταία 40 χρόνια σχεδόν στους περισσότερους τομείς του επιστητού, αλλά και στη  συμβουλευτική και την  ψυχολογία.</a:t>
            </a:r>
          </a:p>
          <a:p>
            <a:pPr algn="just"/>
            <a:r>
              <a:rPr lang="el-GR" sz="2000" smtClean="0"/>
              <a:t>Οι μεταφορές χρησιμοποιούνται στη μελέτη και προώθηση της επιχειρηματικότητας.</a:t>
            </a:r>
          </a:p>
          <a:p>
            <a:pPr algn="just"/>
            <a:r>
              <a:rPr lang="el-GR" sz="2000" smtClean="0"/>
              <a:t>Θεωρητικοί και επιστήμονες από άλλα πεδία όπως η διοίκηση επιχειρήσεων και η οικονομία τροφοδοτούν με καινοτόμες εργασίες και μελέτες το πεδίο της έρευνας της σταδιοδρομίας, το οποίο είναι πολυεπιστημονικό (multidisciplinaire).</a:t>
            </a:r>
            <a:endParaRPr lang="en-US" sz="20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Τίτλος 1"/>
          <p:cNvSpPr>
            <a:spLocks noGrp="1"/>
          </p:cNvSpPr>
          <p:nvPr>
            <p:ph type="title"/>
          </p:nvPr>
        </p:nvSpPr>
        <p:spPr>
          <a:xfrm>
            <a:off x="2592388" y="623888"/>
            <a:ext cx="8912225" cy="1281112"/>
          </a:xfrm>
        </p:spPr>
        <p:txBody>
          <a:bodyPr/>
          <a:lstStyle/>
          <a:p>
            <a:r>
              <a:rPr lang="el-GR" smtClean="0"/>
              <a:t>Συμπεράσματα </a:t>
            </a:r>
            <a:endParaRPr lang="en-US" smtClean="0"/>
          </a:p>
        </p:txBody>
      </p:sp>
      <p:sp>
        <p:nvSpPr>
          <p:cNvPr id="35842" name="Θέση περιεχομένου 2"/>
          <p:cNvSpPr>
            <a:spLocks noGrp="1"/>
          </p:cNvSpPr>
          <p:nvPr>
            <p:ph idx="1"/>
          </p:nvPr>
        </p:nvSpPr>
        <p:spPr>
          <a:xfrm>
            <a:off x="1308100" y="1816100"/>
            <a:ext cx="10196513" cy="4597400"/>
          </a:xfrm>
        </p:spPr>
        <p:txBody>
          <a:bodyPr/>
          <a:lstStyle/>
          <a:p>
            <a:pPr algn="just"/>
            <a:r>
              <a:rPr lang="el-GR" sz="2000" smtClean="0"/>
              <a:t>Η θεμελιώδης εργασία του </a:t>
            </a:r>
            <a:r>
              <a:rPr lang="en-US" sz="2000" smtClean="0"/>
              <a:t>Morgan</a:t>
            </a:r>
            <a:r>
              <a:rPr lang="el-GR" sz="2000" smtClean="0"/>
              <a:t> για τη μελέτη των μεταφορών στο πεδίο των οργανισμών και της σταδιοδρομίας, εντός των οργανισμών, αποτέλεσε το πρότυπο και τη βάση έμπνευσης για τη δημιουργία και άλλων μεταφορών και κυρίως για τη θεωρία του Κerr Inkson. </a:t>
            </a:r>
            <a:r>
              <a:rPr lang="en-US" sz="2000" smtClean="0"/>
              <a:t> </a:t>
            </a:r>
            <a:r>
              <a:rPr lang="el-GR" sz="2000" smtClean="0"/>
              <a:t> </a:t>
            </a:r>
          </a:p>
          <a:p>
            <a:pPr algn="just"/>
            <a:r>
              <a:rPr lang="el-GR" sz="2000" smtClean="0"/>
              <a:t>Οι μεταφορές μπορεί να χρησιμοποιηθούν σε ποικίλες θεωρητικές προσεγγίσεις υπακούοντας στις αρχές και τους θεωρητικούς-μεθοδολογικούς προσανατολισμούς (</a:t>
            </a:r>
            <a:r>
              <a:rPr lang="en-US" sz="2000" smtClean="0"/>
              <a:t>Mignot</a:t>
            </a:r>
            <a:r>
              <a:rPr lang="el-GR" sz="2000" smtClean="0"/>
              <a:t>,2000).</a:t>
            </a:r>
            <a:endParaRPr lang="en-US" sz="2000" smtClean="0"/>
          </a:p>
          <a:p>
            <a:pPr algn="just"/>
            <a:r>
              <a:rPr lang="el-GR" sz="2000" smtClean="0"/>
              <a:t>Δεν διαθέτουμε επιστημονικές εργασίες που να δίνουν μια συνολική εικόνα και αποτίμηση της χρήση των μεταφορών, καθώς το πεδίο αυτό βρίσκεται σε εξέλιξη.</a:t>
            </a:r>
          </a:p>
          <a:p>
            <a:pPr algn="just"/>
            <a:r>
              <a:rPr lang="el-GR" sz="2000" smtClean="0"/>
              <a:t>Είναι απαραίτητη η εκπαίδευση για τη χρήση των μεταφορών.</a:t>
            </a:r>
            <a:endParaRPr lang="en-US" sz="2000" smtClean="0"/>
          </a:p>
          <a:p>
            <a:endParaRPr lang="en-US" sz="20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Τίτλος 1"/>
          <p:cNvSpPr>
            <a:spLocks noGrp="1"/>
          </p:cNvSpPr>
          <p:nvPr>
            <p:ph type="title"/>
          </p:nvPr>
        </p:nvSpPr>
        <p:spPr>
          <a:xfrm>
            <a:off x="2592388" y="623888"/>
            <a:ext cx="8912225" cy="1281112"/>
          </a:xfrm>
        </p:spPr>
        <p:txBody>
          <a:bodyPr/>
          <a:lstStyle/>
          <a:p>
            <a:endParaRPr lang="el-GR" smtClean="0"/>
          </a:p>
        </p:txBody>
      </p:sp>
      <p:sp>
        <p:nvSpPr>
          <p:cNvPr id="36866" name="Θέση περιεχομένου 2"/>
          <p:cNvSpPr>
            <a:spLocks noGrp="1"/>
          </p:cNvSpPr>
          <p:nvPr>
            <p:ph idx="1"/>
          </p:nvPr>
        </p:nvSpPr>
        <p:spPr>
          <a:xfrm>
            <a:off x="2589213" y="2133600"/>
            <a:ext cx="8915400" cy="3778250"/>
          </a:xfrm>
        </p:spPr>
        <p:txBody>
          <a:bodyPr/>
          <a:lstStyle/>
          <a:p>
            <a:pPr marL="0" indent="0">
              <a:buFont typeface="Wingdings 3" pitchFamily="18" charset="2"/>
              <a:buNone/>
            </a:pPr>
            <a:r>
              <a:rPr lang="el-GR" sz="3600" smtClean="0"/>
              <a:t>Ευχαριστώ πολύ για την προσοχή σας </a:t>
            </a:r>
          </a:p>
          <a:p>
            <a:pPr marL="0" indent="0">
              <a:buFont typeface="Wingdings 3" pitchFamily="18" charset="2"/>
              <a:buNone/>
            </a:pPr>
            <a:endParaRPr lang="el-GR" sz="3600" smtClean="0"/>
          </a:p>
          <a:p>
            <a:pPr marL="0" indent="0">
              <a:buFont typeface="Wingdings 3" pitchFamily="18" charset="2"/>
              <a:buNone/>
            </a:pPr>
            <a:r>
              <a:rPr lang="el-GR" sz="3600" smtClean="0"/>
              <a:t>Χρόνια Πολλά και Καλές Γιορτές</a:t>
            </a:r>
            <a:endParaRPr lang="en-US" sz="36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Τίτλος 1"/>
          <p:cNvSpPr>
            <a:spLocks noGrp="1"/>
          </p:cNvSpPr>
          <p:nvPr>
            <p:ph type="title"/>
          </p:nvPr>
        </p:nvSpPr>
        <p:spPr>
          <a:xfrm>
            <a:off x="2592388" y="623888"/>
            <a:ext cx="8912225" cy="1281112"/>
          </a:xfrm>
        </p:spPr>
        <p:txBody>
          <a:bodyPr/>
          <a:lstStyle/>
          <a:p>
            <a:r>
              <a:rPr lang="el-GR" smtClean="0"/>
              <a:t>Σκοπός της εργασίας</a:t>
            </a:r>
            <a:endParaRPr lang="en-US" smtClean="0"/>
          </a:p>
        </p:txBody>
      </p:sp>
      <p:sp>
        <p:nvSpPr>
          <p:cNvPr id="3" name="Θέση περιεχομένου 2"/>
          <p:cNvSpPr>
            <a:spLocks noGrp="1"/>
          </p:cNvSpPr>
          <p:nvPr>
            <p:ph idx="1"/>
          </p:nvPr>
        </p:nvSpPr>
        <p:spPr>
          <a:xfrm>
            <a:off x="1282700" y="2095500"/>
            <a:ext cx="10221913" cy="2705100"/>
          </a:xfrm>
        </p:spPr>
        <p:txBody>
          <a:bodyPr rtlCol="0">
            <a:normAutofit lnSpcReduction="10000"/>
          </a:bodyPr>
          <a:lstStyle/>
          <a:p>
            <a:pPr algn="just" fontAlgn="auto">
              <a:spcAft>
                <a:spcPts val="0"/>
              </a:spcAft>
              <a:buFont typeface="Wingdings 3" charset="2"/>
              <a:buChar char=""/>
              <a:defRPr/>
            </a:pPr>
            <a:r>
              <a:rPr lang="el-GR" sz="2800" dirty="0" smtClean="0">
                <a:solidFill>
                  <a:schemeClr val="tx1">
                    <a:lumMod val="75000"/>
                    <a:lumOff val="25000"/>
                  </a:schemeClr>
                </a:solidFill>
              </a:rPr>
              <a:t>Η εργασία διερευνά τη χρήση των μεταφορών στην κατανόηση και διαμόρφωση της σταδιοδρομίας.</a:t>
            </a:r>
          </a:p>
          <a:p>
            <a:pPr marL="0" indent="0" algn="just" fontAlgn="auto">
              <a:spcAft>
                <a:spcPts val="0"/>
              </a:spcAft>
              <a:buFont typeface="Wingdings 3" charset="2"/>
              <a:buNone/>
              <a:defRPr/>
            </a:pPr>
            <a:endParaRPr lang="el-GR" sz="2800" dirty="0" smtClean="0">
              <a:solidFill>
                <a:schemeClr val="tx1">
                  <a:lumMod val="75000"/>
                  <a:lumOff val="25000"/>
                </a:schemeClr>
              </a:solidFill>
            </a:endParaRPr>
          </a:p>
          <a:p>
            <a:pPr algn="just" fontAlgn="auto">
              <a:spcAft>
                <a:spcPts val="0"/>
              </a:spcAft>
              <a:buFont typeface="Wingdings 3" charset="2"/>
              <a:buChar char=""/>
              <a:defRPr/>
            </a:pPr>
            <a:r>
              <a:rPr lang="el-GR" sz="2800" dirty="0" smtClean="0">
                <a:solidFill>
                  <a:schemeClr val="tx1">
                    <a:lumMod val="75000"/>
                    <a:lumOff val="25000"/>
                  </a:schemeClr>
                </a:solidFill>
              </a:rPr>
              <a:t>Οι μεταφορές εξετάζονται σε σχέση με την αφηγηματική προσέγγιση στο πλαίσιο της οποίας είναι ένα ιδιαίτερο επιστημονικό παράδειγμα.</a:t>
            </a:r>
          </a:p>
          <a:p>
            <a:pPr algn="just" fontAlgn="auto">
              <a:spcAft>
                <a:spcPts val="0"/>
              </a:spcAft>
              <a:buFont typeface="Wingdings 3" charset="2"/>
              <a:buChar char=""/>
              <a:defRPr/>
            </a:pPr>
            <a:endParaRPr lang="en-US" sz="28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Τίτλος 1"/>
          <p:cNvSpPr>
            <a:spLocks noGrp="1"/>
          </p:cNvSpPr>
          <p:nvPr>
            <p:ph type="title"/>
          </p:nvPr>
        </p:nvSpPr>
        <p:spPr>
          <a:xfrm>
            <a:off x="2592388" y="623888"/>
            <a:ext cx="8912225" cy="1281112"/>
          </a:xfrm>
        </p:spPr>
        <p:txBody>
          <a:bodyPr/>
          <a:lstStyle/>
          <a:p>
            <a:r>
              <a:rPr lang="el-GR" smtClean="0"/>
              <a:t>Η έννοια - χρήση των μεταφορών</a:t>
            </a:r>
            <a:endParaRPr lang="en-US" smtClean="0"/>
          </a:p>
        </p:txBody>
      </p:sp>
      <p:sp>
        <p:nvSpPr>
          <p:cNvPr id="3" name="Θέση περιεχομένου 2"/>
          <p:cNvSpPr>
            <a:spLocks noGrp="1"/>
          </p:cNvSpPr>
          <p:nvPr>
            <p:ph idx="1"/>
          </p:nvPr>
        </p:nvSpPr>
        <p:spPr>
          <a:xfrm>
            <a:off x="1295400" y="1587500"/>
            <a:ext cx="10209213" cy="5041900"/>
          </a:xfrm>
        </p:spPr>
        <p:txBody>
          <a:bodyPr rtlCol="0">
            <a:normAutofit fontScale="92500" lnSpcReduction="20000"/>
          </a:bodyPr>
          <a:lstStyle/>
          <a:p>
            <a:pPr algn="just" fontAlgn="auto">
              <a:spcAft>
                <a:spcPts val="0"/>
              </a:spcAft>
              <a:buFont typeface="Wingdings 3" charset="2"/>
              <a:buChar char=""/>
              <a:defRPr/>
            </a:pPr>
            <a:r>
              <a:rPr lang="el-GR" sz="2400" dirty="0" smtClean="0">
                <a:solidFill>
                  <a:schemeClr val="tx1">
                    <a:lumMod val="75000"/>
                    <a:lumOff val="25000"/>
                  </a:schemeClr>
                </a:solidFill>
              </a:rPr>
              <a:t>Η έννοια των μεταφορών παραπέμπει στη χρήση ενός περιγραφικού όρου ή φράσης για ένα αντικείμενο ή δράση στο οποίο αναφέρεται φανταστικά.</a:t>
            </a:r>
          </a:p>
          <a:p>
            <a:pPr algn="just" fontAlgn="auto">
              <a:spcAft>
                <a:spcPts val="0"/>
              </a:spcAft>
              <a:buFont typeface="Wingdings 3" charset="2"/>
              <a:buChar char=""/>
              <a:defRPr/>
            </a:pPr>
            <a:r>
              <a:rPr lang="el-GR" sz="2400" dirty="0" smtClean="0">
                <a:solidFill>
                  <a:schemeClr val="tx1">
                    <a:lumMod val="75000"/>
                    <a:lumOff val="25000"/>
                  </a:schemeClr>
                </a:solidFill>
              </a:rPr>
              <a:t>Οι </a:t>
            </a:r>
            <a:r>
              <a:rPr lang="en-US" sz="2400" dirty="0" smtClean="0">
                <a:solidFill>
                  <a:schemeClr val="tx1">
                    <a:lumMod val="75000"/>
                    <a:lumOff val="25000"/>
                  </a:schemeClr>
                </a:solidFill>
              </a:rPr>
              <a:t>Brian F. </a:t>
            </a:r>
            <a:r>
              <a:rPr lang="en-US" sz="2400" dirty="0" err="1" smtClean="0">
                <a:solidFill>
                  <a:schemeClr val="tx1">
                    <a:lumMod val="75000"/>
                    <a:lumOff val="25000"/>
                  </a:schemeClr>
                </a:solidFill>
              </a:rPr>
              <a:t>Bowdle</a:t>
            </a:r>
            <a:r>
              <a:rPr lang="en-US" sz="2400" dirty="0" smtClean="0">
                <a:solidFill>
                  <a:schemeClr val="tx1">
                    <a:lumMod val="75000"/>
                    <a:lumOff val="25000"/>
                  </a:schemeClr>
                </a:solidFill>
              </a:rPr>
              <a:t> </a:t>
            </a:r>
            <a:r>
              <a:rPr lang="el-GR" sz="2400" dirty="0" smtClean="0">
                <a:solidFill>
                  <a:schemeClr val="tx1">
                    <a:lumMod val="75000"/>
                    <a:lumOff val="25000"/>
                  </a:schemeClr>
                </a:solidFill>
              </a:rPr>
              <a:t>και </a:t>
            </a:r>
            <a:r>
              <a:rPr lang="en-US" sz="2400" dirty="0" err="1" smtClean="0">
                <a:solidFill>
                  <a:schemeClr val="tx1">
                    <a:lumMod val="75000"/>
                    <a:lumOff val="25000"/>
                  </a:schemeClr>
                </a:solidFill>
              </a:rPr>
              <a:t>Dedre</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Gentner</a:t>
            </a:r>
            <a:r>
              <a:rPr lang="el-GR" sz="2400" dirty="0" smtClean="0">
                <a:solidFill>
                  <a:schemeClr val="tx1">
                    <a:lumMod val="75000"/>
                    <a:lumOff val="25000"/>
                  </a:schemeClr>
                </a:solidFill>
              </a:rPr>
              <a:t> (2005) θεωρούν ότι οι μεταφορές δεν είναι απλώς ένα στοιχείο του λόγου και της καλλιτεχνικής έκφρασης, αλλά όπως έχουν δείξει νέες μελέτες είναι μορφές στοχασμού, τρόποι κατανόησης της εμπειρίας και εργαλεία παρέμβασης με σκοπό την αλλαγή.</a:t>
            </a:r>
          </a:p>
          <a:p>
            <a:pPr algn="just" fontAlgn="auto">
              <a:spcAft>
                <a:spcPts val="0"/>
              </a:spcAft>
              <a:buFont typeface="Wingdings 3" charset="2"/>
              <a:buChar char=""/>
              <a:defRPr/>
            </a:pPr>
            <a:r>
              <a:rPr lang="el-GR" sz="2400" dirty="0" smtClean="0">
                <a:solidFill>
                  <a:schemeClr val="tx1">
                    <a:lumMod val="75000"/>
                    <a:lumOff val="25000"/>
                  </a:schemeClr>
                </a:solidFill>
              </a:rPr>
              <a:t>Εντοπίζονται όχι μόνο στη λογοτεχνική γλώσσα, την καθημερινή επικοινωνία, αλλά και τις θετικές επιστήμες.</a:t>
            </a:r>
          </a:p>
          <a:p>
            <a:pPr algn="just" fontAlgn="auto">
              <a:spcAft>
                <a:spcPts val="0"/>
              </a:spcAft>
              <a:buFont typeface="Wingdings 3" charset="2"/>
              <a:buChar char=""/>
              <a:defRPr/>
            </a:pPr>
            <a:r>
              <a:rPr lang="el-GR" sz="2400" dirty="0" smtClean="0">
                <a:solidFill>
                  <a:schemeClr val="tx1">
                    <a:lumMod val="75000"/>
                    <a:lumOff val="25000"/>
                  </a:schemeClr>
                </a:solidFill>
              </a:rPr>
              <a:t>Ιδιαίτερη είναι η αξία τους στην τέχνη, όπου γίνεται λόγος για οπτικές και μουσικές μεταφορές, αλλά και στο πεδίο των κοινωνικών και ανθρωπιστικών επιστημών.</a:t>
            </a:r>
          </a:p>
          <a:p>
            <a:pPr algn="just" fontAlgn="auto">
              <a:spcAft>
                <a:spcPts val="0"/>
              </a:spcAft>
              <a:buFont typeface="Wingdings 3" charset="2"/>
              <a:buChar char=""/>
              <a:defRPr/>
            </a:pPr>
            <a:r>
              <a:rPr lang="el-GR" sz="2400" dirty="0" smtClean="0">
                <a:solidFill>
                  <a:schemeClr val="tx1">
                    <a:lumMod val="75000"/>
                    <a:lumOff val="25000"/>
                  </a:schemeClr>
                </a:solidFill>
              </a:rPr>
              <a:t>Επίσης, αποτελούν συχνό στοιχείο του καθημερινού λόγου, αλλά και το ΜΜΕ.</a:t>
            </a:r>
            <a:r>
              <a:rPr lang="en-US" sz="2400" dirty="0" smtClean="0">
                <a:solidFill>
                  <a:schemeClr val="tx1">
                    <a:lumMod val="75000"/>
                    <a:lumOff val="25000"/>
                  </a:schemeClr>
                </a:solidFill>
              </a:rPr>
              <a:t> </a:t>
            </a:r>
            <a:r>
              <a:rPr lang="el-GR" sz="2400" dirty="0" smtClean="0">
                <a:solidFill>
                  <a:schemeClr val="tx1">
                    <a:lumMod val="75000"/>
                    <a:lumOff val="25000"/>
                  </a:schemeClr>
                </a:solidFill>
              </a:rPr>
              <a:t>Σε έρευνα βρέθηκε ότι οι παρουσιαστές χρησιμοποιούν τις μεταφορές κάθε 25 λέξεις (</a:t>
            </a:r>
            <a:r>
              <a:rPr lang="en-US" sz="2400" dirty="0" err="1" smtClean="0">
                <a:solidFill>
                  <a:schemeClr val="tx1">
                    <a:lumMod val="75000"/>
                    <a:lumOff val="25000"/>
                  </a:schemeClr>
                </a:solidFill>
              </a:rPr>
              <a:t>Graesser</a:t>
            </a:r>
            <a:r>
              <a:rPr lang="en-US" sz="2400" dirty="0" smtClean="0">
                <a:solidFill>
                  <a:schemeClr val="tx1">
                    <a:lumMod val="75000"/>
                    <a:lumOff val="25000"/>
                  </a:schemeClr>
                </a:solidFill>
              </a:rPr>
              <a:t> et al., 1989).</a:t>
            </a:r>
            <a:r>
              <a:rPr lang="el-GR" sz="2400" dirty="0" smtClean="0">
                <a:solidFill>
                  <a:schemeClr val="tx1">
                    <a:lumMod val="75000"/>
                    <a:lumOff val="25000"/>
                  </a:schemeClr>
                </a:solidFill>
              </a:rPr>
              <a:t> </a:t>
            </a:r>
          </a:p>
          <a:p>
            <a:pPr algn="just" fontAlgn="auto">
              <a:spcAft>
                <a:spcPts val="0"/>
              </a:spcAft>
              <a:buFont typeface="Wingdings 3" charset="2"/>
              <a:buChar char=""/>
              <a:defRPr/>
            </a:pPr>
            <a:endParaRPr lang="en-US" sz="24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Τίτλος 1"/>
          <p:cNvSpPr>
            <a:spLocks noGrp="1"/>
          </p:cNvSpPr>
          <p:nvPr>
            <p:ph type="title"/>
          </p:nvPr>
        </p:nvSpPr>
        <p:spPr>
          <a:xfrm>
            <a:off x="2592388" y="623888"/>
            <a:ext cx="8912225" cy="1281112"/>
          </a:xfrm>
        </p:spPr>
        <p:txBody>
          <a:bodyPr/>
          <a:lstStyle/>
          <a:p>
            <a:r>
              <a:rPr lang="el-GR" smtClean="0"/>
              <a:t>Οι Μεταφορές στη Συμβουλευτική και την Έρευνα Σταδιοδρομίας</a:t>
            </a:r>
            <a:endParaRPr lang="en-US" smtClean="0"/>
          </a:p>
        </p:txBody>
      </p:sp>
      <p:sp>
        <p:nvSpPr>
          <p:cNvPr id="21506" name="Θέση περιεχομένου 2"/>
          <p:cNvSpPr>
            <a:spLocks noGrp="1"/>
          </p:cNvSpPr>
          <p:nvPr>
            <p:ph idx="1"/>
          </p:nvPr>
        </p:nvSpPr>
        <p:spPr>
          <a:xfrm>
            <a:off x="1435100" y="2019300"/>
            <a:ext cx="10069513" cy="4660900"/>
          </a:xfrm>
        </p:spPr>
        <p:txBody>
          <a:bodyPr/>
          <a:lstStyle/>
          <a:p>
            <a:pPr algn="just"/>
            <a:r>
              <a:rPr lang="el-GR" sz="2200" smtClean="0"/>
              <a:t>Στη συμβουλευτική οι μεταφορές χρησιμοποιούνται για να διευκολύνουν την προσωπική αλλαγή, την επικοινωνία και την αλληλεπίδραση μεταξύ συμβούλου και συμβουλευομένου, αλλά και για να βοηθήσουν το συμβουλευόμενο να αναγνωρίσει τα προβλήματα και να σχεδιάσει τρόπους αντιμετώπισής τους.</a:t>
            </a:r>
          </a:p>
          <a:p>
            <a:pPr algn="just"/>
            <a:r>
              <a:rPr lang="el-GR" sz="2200" smtClean="0"/>
              <a:t>Οι </a:t>
            </a:r>
            <a:r>
              <a:rPr lang="en-US" sz="2200" smtClean="0"/>
              <a:t>Heppner, M. J., O’Brien, K. M., Hinkelman, J. M., </a:t>
            </a:r>
            <a:r>
              <a:rPr lang="el-GR" sz="2200" smtClean="0"/>
              <a:t>&amp; </a:t>
            </a:r>
            <a:r>
              <a:rPr lang="en-US" sz="2200" smtClean="0"/>
              <a:t>Humphrey, C. F. (1994) </a:t>
            </a:r>
            <a:r>
              <a:rPr lang="el-GR" sz="2200" smtClean="0"/>
              <a:t>επισημαίνοντας στη συμβουλευτική σταδιοδρομίας την ανάπτυξη της δημιουργικότητας συγκαταλέγουν τη χρήση των μεταφορών στις μεθόδους ανάπτυξής της.</a:t>
            </a:r>
          </a:p>
          <a:p>
            <a:pPr algn="just"/>
            <a:r>
              <a:rPr lang="el-GR" sz="2200" smtClean="0"/>
              <a:t>Επίσης στο σύγχρονο εργασιακό περιβάλλον νέες μορφές σταδιοδρομίας έχουν αναδυθεί και νέες μεταφορές χρησιμοποιούνται για να προσδιορίσουν τις αλλαγές στο πεδίο της σταδιοδρομίας όπως:   </a:t>
            </a:r>
            <a:endParaRPr lang="en-US" sz="22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Τίτλος 1"/>
          <p:cNvSpPr>
            <a:spLocks noGrp="1"/>
          </p:cNvSpPr>
          <p:nvPr>
            <p:ph type="title"/>
          </p:nvPr>
        </p:nvSpPr>
        <p:spPr>
          <a:xfrm>
            <a:off x="2592388" y="623888"/>
            <a:ext cx="8912225" cy="1281112"/>
          </a:xfrm>
        </p:spPr>
        <p:txBody>
          <a:bodyPr/>
          <a:lstStyle/>
          <a:p>
            <a:r>
              <a:rPr lang="el-GR" smtClean="0"/>
              <a:t>Οι Μεταφορές στη Συμβουλευτική και την Έρευνα Σταδιοδρομίας</a:t>
            </a:r>
            <a:endParaRPr lang="en-US" smtClean="0"/>
          </a:p>
        </p:txBody>
      </p:sp>
      <p:sp>
        <p:nvSpPr>
          <p:cNvPr id="3" name="Θέση περιεχομένου 2"/>
          <p:cNvSpPr>
            <a:spLocks noGrp="1"/>
          </p:cNvSpPr>
          <p:nvPr>
            <p:ph idx="1"/>
          </p:nvPr>
        </p:nvSpPr>
        <p:spPr>
          <a:xfrm>
            <a:off x="1397000" y="2133600"/>
            <a:ext cx="10107613" cy="3778250"/>
          </a:xfrm>
        </p:spPr>
        <p:txBody>
          <a:bodyPr rtlCol="0">
            <a:normAutofit fontScale="25000" lnSpcReduction="20000"/>
          </a:bodyPr>
          <a:lstStyle/>
          <a:p>
            <a:pPr marL="0" indent="0" algn="just" fontAlgn="auto">
              <a:spcAft>
                <a:spcPts val="0"/>
              </a:spcAft>
              <a:buFont typeface="Wingdings 3" charset="2"/>
              <a:buNone/>
              <a:defRPr/>
            </a:pPr>
            <a:r>
              <a:rPr lang="el-GR" sz="8800" b="1" dirty="0" smtClean="0">
                <a:solidFill>
                  <a:schemeClr val="tx1">
                    <a:lumMod val="75000"/>
                    <a:lumOff val="25000"/>
                  </a:schemeClr>
                </a:solidFill>
              </a:rPr>
              <a:t>Η </a:t>
            </a:r>
            <a:r>
              <a:rPr lang="el-GR" sz="8800" b="1" dirty="0" err="1" smtClean="0">
                <a:solidFill>
                  <a:schemeClr val="tx1">
                    <a:lumMod val="75000"/>
                    <a:lumOff val="25000"/>
                  </a:schemeClr>
                </a:solidFill>
              </a:rPr>
              <a:t>πρωτεϊκή</a:t>
            </a:r>
            <a:r>
              <a:rPr lang="el-GR" sz="8800" b="1" dirty="0" smtClean="0">
                <a:solidFill>
                  <a:schemeClr val="tx1">
                    <a:lumMod val="75000"/>
                    <a:lumOff val="25000"/>
                  </a:schemeClr>
                </a:solidFill>
              </a:rPr>
              <a:t> σταδιοδρομία</a:t>
            </a:r>
          </a:p>
          <a:p>
            <a:pPr marL="0" indent="0" algn="just" fontAlgn="auto">
              <a:spcAft>
                <a:spcPts val="0"/>
              </a:spcAft>
              <a:buFont typeface="Wingdings 3" charset="2"/>
              <a:buNone/>
              <a:defRPr/>
            </a:pPr>
            <a:r>
              <a:rPr lang="el-GR" sz="8800" dirty="0" smtClean="0">
                <a:solidFill>
                  <a:schemeClr val="tx1">
                    <a:lumMod val="75000"/>
                    <a:lumOff val="25000"/>
                  </a:schemeClr>
                </a:solidFill>
              </a:rPr>
              <a:t>Ως όρος επινοήθηκε από τον </a:t>
            </a:r>
            <a:r>
              <a:rPr lang="en-US" sz="8800" dirty="0" smtClean="0">
                <a:solidFill>
                  <a:schemeClr val="tx1">
                    <a:lumMod val="75000"/>
                    <a:lumOff val="25000"/>
                  </a:schemeClr>
                </a:solidFill>
              </a:rPr>
              <a:t>Douglas Hall (1976) </a:t>
            </a:r>
            <a:r>
              <a:rPr lang="el-GR" sz="8800" dirty="0" smtClean="0">
                <a:solidFill>
                  <a:schemeClr val="tx1">
                    <a:lumMod val="75000"/>
                    <a:lumOff val="25000"/>
                  </a:schemeClr>
                </a:solidFill>
              </a:rPr>
              <a:t>και αναφέρεται σε μια μορφή σταδιοδρομίας η οποία καθοδηγείται από τις προσωπικές αξίες του ατόμου, υπηρετεί την ανάπτυξη του προσώπου και τους στόχους ζωής τους οποίους θέτει.</a:t>
            </a:r>
            <a:r>
              <a:rPr lang="el-GR" sz="8800" b="1" dirty="0" smtClean="0">
                <a:solidFill>
                  <a:schemeClr val="tx1">
                    <a:lumMod val="75000"/>
                    <a:lumOff val="25000"/>
                  </a:schemeClr>
                </a:solidFill>
              </a:rPr>
              <a:t>	</a:t>
            </a:r>
          </a:p>
          <a:p>
            <a:pPr marL="0" indent="0" algn="just" fontAlgn="auto">
              <a:spcAft>
                <a:spcPts val="0"/>
              </a:spcAft>
              <a:buFont typeface="Wingdings 3" charset="2"/>
              <a:buNone/>
              <a:defRPr/>
            </a:pPr>
            <a:r>
              <a:rPr lang="el-GR" sz="8800" b="1" dirty="0" smtClean="0">
                <a:solidFill>
                  <a:schemeClr val="tx1">
                    <a:lumMod val="75000"/>
                    <a:lumOff val="25000"/>
                  </a:schemeClr>
                </a:solidFill>
              </a:rPr>
              <a:t>Η χωρίς όρια σταδιοδρομία</a:t>
            </a:r>
          </a:p>
          <a:p>
            <a:pPr marL="0" indent="0" algn="just" fontAlgn="auto">
              <a:spcAft>
                <a:spcPts val="0"/>
              </a:spcAft>
              <a:buFont typeface="Wingdings 3" charset="2"/>
              <a:buNone/>
              <a:defRPr/>
            </a:pPr>
            <a:r>
              <a:rPr lang="el-GR" sz="8800" dirty="0" smtClean="0">
                <a:solidFill>
                  <a:schemeClr val="tx1">
                    <a:lumMod val="75000"/>
                    <a:lumOff val="25000"/>
                  </a:schemeClr>
                </a:solidFill>
              </a:rPr>
              <a:t>Η έννοια της χωρίς όρια σταδιοδρομίας είναι αντίθετη προς μορφές σταδιοδρομίας που αναπτύσσονται εντός διαφόρων οργανισμών και ανεξάρτητη από τα καθιερωμένα πρότυπα εξαρτημένης εργασίας (</a:t>
            </a:r>
            <a:r>
              <a:rPr lang="en-US" sz="8800" dirty="0" smtClean="0">
                <a:solidFill>
                  <a:schemeClr val="tx1">
                    <a:lumMod val="75000"/>
                    <a:lumOff val="25000"/>
                  </a:schemeClr>
                </a:solidFill>
              </a:rPr>
              <a:t>Arthur, 1994). </a:t>
            </a:r>
            <a:endParaRPr lang="el-GR" sz="8800" dirty="0">
              <a:solidFill>
                <a:schemeClr val="tx1">
                  <a:lumMod val="75000"/>
                  <a:lumOff val="25000"/>
                </a:schemeClr>
              </a:solidFill>
            </a:endParaRPr>
          </a:p>
          <a:p>
            <a:pPr marL="0" indent="0" algn="just" fontAlgn="auto">
              <a:spcAft>
                <a:spcPts val="0"/>
              </a:spcAft>
              <a:buFont typeface="Wingdings 3" charset="2"/>
              <a:buNone/>
              <a:defRPr/>
            </a:pPr>
            <a:r>
              <a:rPr lang="el-GR" sz="8800" b="1" dirty="0" smtClean="0">
                <a:solidFill>
                  <a:schemeClr val="tx1">
                    <a:lumMod val="75000"/>
                    <a:lumOff val="25000"/>
                  </a:schemeClr>
                </a:solidFill>
              </a:rPr>
              <a:t>Η </a:t>
            </a:r>
            <a:r>
              <a:rPr lang="en-US" sz="8800" b="1" dirty="0" smtClean="0">
                <a:solidFill>
                  <a:schemeClr val="tx1">
                    <a:lumMod val="75000"/>
                    <a:lumOff val="25000"/>
                  </a:schemeClr>
                </a:solidFill>
              </a:rPr>
              <a:t>portfolio </a:t>
            </a:r>
            <a:r>
              <a:rPr lang="el-GR" sz="8800" b="1" dirty="0" smtClean="0">
                <a:solidFill>
                  <a:schemeClr val="tx1">
                    <a:lumMod val="75000"/>
                    <a:lumOff val="25000"/>
                  </a:schemeClr>
                </a:solidFill>
              </a:rPr>
              <a:t>σταδιοδρομία</a:t>
            </a:r>
          </a:p>
          <a:p>
            <a:pPr marL="0" indent="0" algn="just" fontAlgn="auto">
              <a:spcAft>
                <a:spcPts val="0"/>
              </a:spcAft>
              <a:buFont typeface="Wingdings 3" charset="2"/>
              <a:buNone/>
              <a:defRPr/>
            </a:pPr>
            <a:r>
              <a:rPr lang="el-GR" sz="8800" dirty="0" smtClean="0">
                <a:solidFill>
                  <a:schemeClr val="tx1">
                    <a:lumMod val="75000"/>
                    <a:lumOff val="25000"/>
                  </a:schemeClr>
                </a:solidFill>
              </a:rPr>
              <a:t>Η έννοια της </a:t>
            </a:r>
            <a:r>
              <a:rPr lang="en-US" sz="8800" dirty="0" smtClean="0">
                <a:solidFill>
                  <a:schemeClr val="tx1">
                    <a:lumMod val="75000"/>
                    <a:lumOff val="25000"/>
                  </a:schemeClr>
                </a:solidFill>
              </a:rPr>
              <a:t>portfolio </a:t>
            </a:r>
            <a:r>
              <a:rPr lang="el-GR" sz="8800" dirty="0" smtClean="0">
                <a:solidFill>
                  <a:schemeClr val="tx1">
                    <a:lumMod val="75000"/>
                    <a:lumOff val="25000"/>
                  </a:schemeClr>
                </a:solidFill>
              </a:rPr>
              <a:t>σταδιοδρομίας αναφέρεται σε μια ανεξάρτητη μορφή εργασίας ή σταδιοδρομίας στην οποία το υποκείμενο εργάζεται ανεξάρτητα παρέχοντας εργασία σε διάφορους πελάτες.</a:t>
            </a:r>
          </a:p>
          <a:p>
            <a:pPr marL="0" indent="0" algn="just" fontAlgn="auto">
              <a:spcAft>
                <a:spcPts val="0"/>
              </a:spcAft>
              <a:buFont typeface="Wingdings 3" charset="2"/>
              <a:buNone/>
              <a:defRPr/>
            </a:pPr>
            <a:endParaRPr lang="en-US" sz="8800" dirty="0" smtClean="0">
              <a:solidFill>
                <a:schemeClr val="tx1">
                  <a:lumMod val="75000"/>
                  <a:lumOff val="25000"/>
                </a:schemeClr>
              </a:solidFill>
            </a:endParaRPr>
          </a:p>
          <a:p>
            <a:pPr marL="0" indent="0" algn="just" fontAlgn="auto">
              <a:spcAft>
                <a:spcPts val="0"/>
              </a:spcAft>
              <a:buFont typeface="Wingdings 3" charset="2"/>
              <a:buNone/>
              <a:defRPr/>
            </a:pPr>
            <a:endParaRPr lang="el-GR" sz="8800" dirty="0" smtClean="0">
              <a:solidFill>
                <a:schemeClr val="tx1">
                  <a:lumMod val="75000"/>
                  <a:lumOff val="25000"/>
                </a:schemeClr>
              </a:solidFill>
            </a:endParaRPr>
          </a:p>
          <a:p>
            <a:pPr marL="0" indent="0" algn="just" fontAlgn="auto">
              <a:spcAft>
                <a:spcPts val="0"/>
              </a:spcAft>
              <a:buFont typeface="Wingdings 3" charset="2"/>
              <a:buNone/>
              <a:defRPr/>
            </a:pPr>
            <a:r>
              <a:rPr lang="el-GR" sz="2200" b="1" dirty="0" smtClean="0">
                <a:solidFill>
                  <a:schemeClr val="tx1">
                    <a:lumMod val="75000"/>
                    <a:lumOff val="25000"/>
                  </a:schemeClr>
                </a:solidFill>
              </a:rPr>
              <a:t>									                  </a:t>
            </a:r>
          </a:p>
          <a:p>
            <a:pPr marL="0" indent="0" algn="just" fontAlgn="auto">
              <a:spcAft>
                <a:spcPts val="0"/>
              </a:spcAft>
              <a:buFont typeface="Wingdings 3" charset="2"/>
              <a:buNone/>
              <a:defRPr/>
            </a:pPr>
            <a:endParaRPr lang="en-US" sz="2200" b="1"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Τίτλος 1"/>
          <p:cNvSpPr>
            <a:spLocks noGrp="1"/>
          </p:cNvSpPr>
          <p:nvPr>
            <p:ph type="title"/>
          </p:nvPr>
        </p:nvSpPr>
        <p:spPr>
          <a:xfrm>
            <a:off x="1943100" y="623888"/>
            <a:ext cx="9561513" cy="1281112"/>
          </a:xfrm>
        </p:spPr>
        <p:txBody>
          <a:bodyPr/>
          <a:lstStyle/>
          <a:p>
            <a:r>
              <a:rPr lang="el-GR" sz="2800" smtClean="0"/>
              <a:t>Η μεταφορά ως θεωρητική βάση για τη μελέτη των οργανισμών και της σταδιοδρομίας</a:t>
            </a:r>
            <a:r>
              <a:rPr lang="en-US" sz="2800" smtClean="0"/>
              <a:t> </a:t>
            </a:r>
            <a:br>
              <a:rPr lang="en-US" sz="2800" smtClean="0"/>
            </a:br>
            <a:r>
              <a:rPr lang="en-US" sz="2800" smtClean="0"/>
              <a:t>Gareth Morgan</a:t>
            </a:r>
            <a:r>
              <a:rPr lang="el-GR" sz="2800" smtClean="0"/>
              <a:t> (1986)</a:t>
            </a:r>
            <a:endParaRPr lang="en-US" sz="2800" smtClean="0"/>
          </a:p>
        </p:txBody>
      </p:sp>
      <p:sp>
        <p:nvSpPr>
          <p:cNvPr id="3" name="Θέση περιεχομένου 2"/>
          <p:cNvSpPr>
            <a:spLocks noGrp="1"/>
          </p:cNvSpPr>
          <p:nvPr>
            <p:ph idx="1"/>
          </p:nvPr>
        </p:nvSpPr>
        <p:spPr>
          <a:xfrm>
            <a:off x="1397000" y="2082800"/>
            <a:ext cx="10107613" cy="4648200"/>
          </a:xfrm>
        </p:spPr>
        <p:txBody>
          <a:bodyPr rtlCol="0">
            <a:normAutofit/>
          </a:bodyPr>
          <a:lstStyle/>
          <a:p>
            <a:pPr marL="0" indent="0" algn="just" fontAlgn="auto">
              <a:spcAft>
                <a:spcPts val="0"/>
              </a:spcAft>
              <a:buFont typeface="Wingdings 3" charset="2"/>
              <a:buNone/>
              <a:defRPr/>
            </a:pPr>
            <a:r>
              <a:rPr lang="el-GR" sz="2200" dirty="0" smtClean="0">
                <a:solidFill>
                  <a:schemeClr val="tx1">
                    <a:lumMod val="75000"/>
                    <a:lumOff val="25000"/>
                  </a:schemeClr>
                </a:solidFill>
              </a:rPr>
              <a:t>Ο </a:t>
            </a:r>
            <a:r>
              <a:rPr lang="en-US" sz="2200" dirty="0" smtClean="0">
                <a:solidFill>
                  <a:schemeClr val="tx1">
                    <a:lumMod val="75000"/>
                    <a:lumOff val="25000"/>
                  </a:schemeClr>
                </a:solidFill>
              </a:rPr>
              <a:t>Morgan </a:t>
            </a:r>
            <a:r>
              <a:rPr lang="el-GR" sz="2200" dirty="0" smtClean="0">
                <a:solidFill>
                  <a:schemeClr val="tx1">
                    <a:lumMod val="75000"/>
                    <a:lumOff val="25000"/>
                  </a:schemeClr>
                </a:solidFill>
              </a:rPr>
              <a:t>στο βιβλίο του </a:t>
            </a:r>
            <a:r>
              <a:rPr lang="en-US" sz="2200" dirty="0" smtClean="0">
                <a:solidFill>
                  <a:schemeClr val="tx1">
                    <a:lumMod val="75000"/>
                    <a:lumOff val="25000"/>
                  </a:schemeClr>
                </a:solidFill>
              </a:rPr>
              <a:t>Images of Organization </a:t>
            </a:r>
            <a:r>
              <a:rPr lang="el-GR" sz="2200" dirty="0" smtClean="0">
                <a:solidFill>
                  <a:schemeClr val="tx1">
                    <a:lumMod val="75000"/>
                    <a:lumOff val="25000"/>
                  </a:schemeClr>
                </a:solidFill>
              </a:rPr>
              <a:t>διερευνά τη χρήση των μεταφορών στην κατανόηση και έρευνα των οργανισμών. Κάνοντας χρήση των μεταφορών μας δίνει 8 διαφορετικές περιγραφές για τους οργανισμούς ως: </a:t>
            </a:r>
            <a:endParaRPr lang="en-US" sz="2200" dirty="0" smtClean="0">
              <a:solidFill>
                <a:schemeClr val="tx1">
                  <a:lumMod val="75000"/>
                  <a:lumOff val="25000"/>
                </a:schemeClr>
              </a:solidFill>
            </a:endParaRPr>
          </a:p>
          <a:p>
            <a:pPr algn="just" fontAlgn="auto">
              <a:spcAft>
                <a:spcPts val="0"/>
              </a:spcAft>
              <a:buFont typeface="Wingdings 3" charset="2"/>
              <a:buChar char=""/>
              <a:defRPr/>
            </a:pPr>
            <a:r>
              <a:rPr lang="el-GR" sz="2200" b="1" dirty="0" smtClean="0">
                <a:solidFill>
                  <a:schemeClr val="tx1">
                    <a:lumMod val="75000"/>
                    <a:lumOff val="25000"/>
                  </a:schemeClr>
                </a:solidFill>
              </a:rPr>
              <a:t>Μηχανές</a:t>
            </a:r>
            <a:r>
              <a:rPr lang="el-GR" sz="2200" b="1" dirty="0">
                <a:solidFill>
                  <a:schemeClr val="tx1">
                    <a:lumMod val="75000"/>
                    <a:lumOff val="25000"/>
                  </a:schemeClr>
                </a:solidFill>
              </a:rPr>
              <a:t>:</a:t>
            </a:r>
            <a:r>
              <a:rPr lang="el-GR" sz="2200" dirty="0">
                <a:solidFill>
                  <a:schemeClr val="tx1">
                    <a:lumMod val="75000"/>
                    <a:lumOff val="25000"/>
                  </a:schemeClr>
                </a:solidFill>
              </a:rPr>
              <a:t> η μεταφορά αυτή αναφέρεται στη μηχανιστική και γραφειοκρατική αντίληψη για τη λειτουργία των οργανισμών. </a:t>
            </a:r>
            <a:endParaRPr lang="el-GR" sz="2200" dirty="0" smtClean="0">
              <a:solidFill>
                <a:schemeClr val="tx1">
                  <a:lumMod val="75000"/>
                  <a:lumOff val="25000"/>
                </a:schemeClr>
              </a:solidFill>
            </a:endParaRPr>
          </a:p>
          <a:p>
            <a:pPr algn="just" fontAlgn="auto">
              <a:spcAft>
                <a:spcPts val="0"/>
              </a:spcAft>
              <a:buFont typeface="Wingdings 3" charset="2"/>
              <a:buChar char=""/>
              <a:defRPr/>
            </a:pPr>
            <a:r>
              <a:rPr lang="el-GR" sz="2200" b="1" dirty="0" smtClean="0">
                <a:solidFill>
                  <a:schemeClr val="tx1">
                    <a:lumMod val="75000"/>
                    <a:lumOff val="25000"/>
                  </a:schemeClr>
                </a:solidFill>
              </a:rPr>
              <a:t>Οργανισμοί </a:t>
            </a:r>
            <a:r>
              <a:rPr lang="el-GR" sz="2200" dirty="0">
                <a:solidFill>
                  <a:schemeClr val="tx1">
                    <a:lumMod val="75000"/>
                    <a:lumOff val="25000"/>
                  </a:schemeClr>
                </a:solidFill>
              </a:rPr>
              <a:t>(</a:t>
            </a:r>
            <a:r>
              <a:rPr lang="el-GR" sz="2200" dirty="0" err="1">
                <a:solidFill>
                  <a:schemeClr val="tx1">
                    <a:lumMod val="75000"/>
                    <a:lumOff val="25000"/>
                  </a:schemeClr>
                </a:solidFill>
              </a:rPr>
              <a:t>organisms</a:t>
            </a:r>
            <a:r>
              <a:rPr lang="el-GR" sz="2200" dirty="0" smtClean="0">
                <a:solidFill>
                  <a:schemeClr val="tx1">
                    <a:lumMod val="75000"/>
                    <a:lumOff val="25000"/>
                  </a:schemeClr>
                </a:solidFill>
              </a:rPr>
              <a:t>): </a:t>
            </a:r>
            <a:r>
              <a:rPr lang="el-GR" sz="2200" dirty="0">
                <a:solidFill>
                  <a:schemeClr val="tx1">
                    <a:lumMod val="75000"/>
                    <a:lumOff val="25000"/>
                  </a:schemeClr>
                </a:solidFill>
              </a:rPr>
              <a:t>Σύμφωνα με αυτή τη μεταφορά ο οργανισμός, εντός του οποίου λαμβάνει χώρα η εργασία, γίνεται  αντιληπτός ως ζωντανός οργανισμός, ο οποίος επιδιώκει την επιβίωσή του. Στόχος στην περίπτωση αυτή είναι η εργασία να αποκτήσει νόημα για τους </a:t>
            </a:r>
            <a:r>
              <a:rPr lang="el-GR" sz="2200" dirty="0" smtClean="0">
                <a:solidFill>
                  <a:schemeClr val="tx1">
                    <a:lumMod val="75000"/>
                    <a:lumOff val="25000"/>
                  </a:schemeClr>
                </a:solidFill>
              </a:rPr>
              <a:t>εργαζόμενους, ενώ </a:t>
            </a:r>
            <a:r>
              <a:rPr lang="el-GR" sz="2200" dirty="0">
                <a:solidFill>
                  <a:schemeClr val="tx1">
                    <a:lumMod val="75000"/>
                    <a:lumOff val="25000"/>
                  </a:schemeClr>
                </a:solidFill>
              </a:rPr>
              <a:t>η λειτουργία του οργανισμού προσδιορίζεται σε σημαντικό βαθμό σε σχέση με το περιβάλλον.</a:t>
            </a:r>
          </a:p>
          <a:p>
            <a:pPr algn="just" fontAlgn="auto">
              <a:spcAft>
                <a:spcPts val="0"/>
              </a:spcAft>
              <a:buFont typeface="Wingdings 3" charset="2"/>
              <a:buChar char=""/>
              <a:defRPr/>
            </a:pPr>
            <a:endParaRPr lang="en-US" sz="22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81200" y="623888"/>
            <a:ext cx="9523413" cy="1281112"/>
          </a:xfrm>
        </p:spPr>
        <p:txBody>
          <a:bodyPr rtlCol="0">
            <a:normAutofit fontScale="90000"/>
          </a:bodyPr>
          <a:lstStyle/>
          <a:p>
            <a:pPr fontAlgn="auto">
              <a:spcAft>
                <a:spcPts val="0"/>
              </a:spcAft>
              <a:defRPr/>
            </a:pPr>
            <a:r>
              <a:rPr lang="el-GR" sz="2800" dirty="0">
                <a:solidFill>
                  <a:prstClr val="black">
                    <a:lumMod val="85000"/>
                    <a:lumOff val="15000"/>
                  </a:prstClr>
                </a:solidFill>
              </a:rPr>
              <a:t>Η μεταφορά ως θεωρητική βάση για τη μελέτη των οργανισμών και της σταδιοδρομίας</a:t>
            </a:r>
            <a:r>
              <a:rPr lang="en-US" sz="2800" dirty="0">
                <a:solidFill>
                  <a:prstClr val="black">
                    <a:lumMod val="85000"/>
                    <a:lumOff val="15000"/>
                  </a:prstClr>
                </a:solidFill>
              </a:rPr>
              <a:t> </a:t>
            </a:r>
            <a:br>
              <a:rPr lang="en-US" sz="2800" dirty="0">
                <a:solidFill>
                  <a:prstClr val="black">
                    <a:lumMod val="85000"/>
                    <a:lumOff val="15000"/>
                  </a:prstClr>
                </a:solidFill>
              </a:rPr>
            </a:br>
            <a:r>
              <a:rPr lang="en-US" sz="2800" dirty="0">
                <a:solidFill>
                  <a:prstClr val="black">
                    <a:lumMod val="85000"/>
                    <a:lumOff val="15000"/>
                  </a:prstClr>
                </a:solidFill>
              </a:rPr>
              <a:t>Gareth </a:t>
            </a:r>
            <a:r>
              <a:rPr lang="en-US" sz="2800" dirty="0" smtClean="0">
                <a:solidFill>
                  <a:prstClr val="black">
                    <a:lumMod val="85000"/>
                    <a:lumOff val="15000"/>
                  </a:prstClr>
                </a:solidFill>
              </a:rPr>
              <a:t>Morgan</a:t>
            </a:r>
            <a:r>
              <a:rPr lang="el-GR" sz="2800" dirty="0" smtClean="0">
                <a:solidFill>
                  <a:prstClr val="black">
                    <a:lumMod val="85000"/>
                    <a:lumOff val="15000"/>
                  </a:prstClr>
                </a:solidFill>
              </a:rPr>
              <a:t> </a:t>
            </a:r>
            <a:r>
              <a:rPr lang="en-US" sz="2800" dirty="0" smtClean="0">
                <a:solidFill>
                  <a:prstClr val="black">
                    <a:lumMod val="85000"/>
                    <a:lumOff val="15000"/>
                  </a:prstClr>
                </a:solidFill>
              </a:rPr>
              <a:t>(</a:t>
            </a:r>
            <a:r>
              <a:rPr lang="en-US" sz="2800" dirty="0">
                <a:solidFill>
                  <a:prstClr val="black">
                    <a:lumMod val="85000"/>
                    <a:lumOff val="15000"/>
                  </a:prstClr>
                </a:solidFill>
              </a:rPr>
              <a:t>1986)</a:t>
            </a:r>
            <a:endParaRPr lang="en-US" dirty="0">
              <a:solidFill>
                <a:schemeClr val="tx1">
                  <a:lumMod val="85000"/>
                  <a:lumOff val="15000"/>
                </a:schemeClr>
              </a:solidFill>
            </a:endParaRPr>
          </a:p>
        </p:txBody>
      </p:sp>
      <p:sp>
        <p:nvSpPr>
          <p:cNvPr id="24578" name="Θέση περιεχομένου 2"/>
          <p:cNvSpPr>
            <a:spLocks noGrp="1"/>
          </p:cNvSpPr>
          <p:nvPr>
            <p:ph idx="1"/>
          </p:nvPr>
        </p:nvSpPr>
        <p:spPr>
          <a:xfrm>
            <a:off x="1511300" y="1905000"/>
            <a:ext cx="9993313" cy="4953000"/>
          </a:xfrm>
        </p:spPr>
        <p:txBody>
          <a:bodyPr/>
          <a:lstStyle/>
          <a:p>
            <a:pPr algn="just">
              <a:buClr>
                <a:srgbClr val="A53010"/>
              </a:buClr>
            </a:pPr>
            <a:r>
              <a:rPr lang="el-GR" sz="2000" b="1" smtClean="0"/>
              <a:t>Εγκέφαλοι</a:t>
            </a:r>
            <a:r>
              <a:rPr lang="el-GR" sz="2000" smtClean="0"/>
              <a:t> (brains)- </a:t>
            </a:r>
            <a:r>
              <a:rPr lang="el-GR" sz="2000" b="1" smtClean="0"/>
              <a:t>Επεξεργαστές πληροφοριών </a:t>
            </a:r>
            <a:r>
              <a:rPr lang="el-GR" sz="2000" smtClean="0"/>
              <a:t>(information processors): Η μεταφορά αυτή αναδεικνύει τις διαδικασίες επεξεργασίας των πληροφοριών και την ιδιαίτερη αξία της λήψης απόφασης και της επικοινωνίας εντός των οργανισμών. Η μεταφορά αυτή δίνει έμφαση στη μάθηση και τη δυνατότητα των οργανισμών για αυτοπροσδιορισμό και αυτό-οργάνωση. </a:t>
            </a:r>
          </a:p>
          <a:p>
            <a:pPr algn="just"/>
            <a:r>
              <a:rPr lang="el-GR" sz="2000" b="1" smtClean="0"/>
              <a:t>Κουλτούρες</a:t>
            </a:r>
            <a:r>
              <a:rPr lang="el-GR" sz="2000" smtClean="0"/>
              <a:t> (cultures): Ο άνθρωπος περνά ένα σημαντικό μέρος της ζωής του σε οργανισμούς, οι οποίοι όπως είναι φυσικό ασκούν σημαντική επίδραση στη ζωή, τη συμπεριφορά και τις πεποιθήσεις του. Αυτό το πρότυπο αντίληψης της λειτουργίας των οργανισμών εστιάζεται στη μελέτη συμβολικών όψεων των οργανισμών, οι οποίοι δημιουργούν νοήματα, διαμορφώνουν αρχές για την κατανόηση της συμπεριφοράς και προβάλλουν αξιακά συστήματα. Υπό την έννοια αυτή ο οργανισμός ως χώρος εργασίας αποτελεί μικρογραφία του κοινωνικού μικρόκοσμου, και των αντίστοιχων μορφών κουλτούρας ή υποκουλτούρας. Κατά αυτό τον τρόπο οι οργανισμοί προσδιορίζονται ως κοινωνικές, συλλογικές κατασκευές.</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52600" y="623888"/>
            <a:ext cx="9752013" cy="1281112"/>
          </a:xfrm>
        </p:spPr>
        <p:txBody>
          <a:bodyPr rtlCol="0">
            <a:normAutofit fontScale="90000"/>
          </a:bodyPr>
          <a:lstStyle/>
          <a:p>
            <a:pPr fontAlgn="auto">
              <a:spcAft>
                <a:spcPts val="0"/>
              </a:spcAft>
              <a:defRPr/>
            </a:pPr>
            <a:r>
              <a:rPr lang="el-GR" sz="2800" dirty="0">
                <a:solidFill>
                  <a:prstClr val="black">
                    <a:lumMod val="85000"/>
                    <a:lumOff val="15000"/>
                  </a:prstClr>
                </a:solidFill>
              </a:rPr>
              <a:t>Η μεταφορά ως θεωρητική βάση για τη μελέτη των οργανισμών και της σταδιοδρομίας</a:t>
            </a:r>
            <a:r>
              <a:rPr lang="en-US" sz="2800" dirty="0">
                <a:solidFill>
                  <a:prstClr val="black">
                    <a:lumMod val="85000"/>
                    <a:lumOff val="15000"/>
                  </a:prstClr>
                </a:solidFill>
              </a:rPr>
              <a:t> </a:t>
            </a:r>
            <a:br>
              <a:rPr lang="en-US" sz="2800" dirty="0">
                <a:solidFill>
                  <a:prstClr val="black">
                    <a:lumMod val="85000"/>
                    <a:lumOff val="15000"/>
                  </a:prstClr>
                </a:solidFill>
              </a:rPr>
            </a:br>
            <a:r>
              <a:rPr lang="en-US" sz="2800" dirty="0">
                <a:solidFill>
                  <a:prstClr val="black">
                    <a:lumMod val="85000"/>
                    <a:lumOff val="15000"/>
                  </a:prstClr>
                </a:solidFill>
              </a:rPr>
              <a:t>Gareth </a:t>
            </a:r>
            <a:r>
              <a:rPr lang="en-US" sz="2800" dirty="0" smtClean="0">
                <a:solidFill>
                  <a:prstClr val="black">
                    <a:lumMod val="85000"/>
                    <a:lumOff val="15000"/>
                  </a:prstClr>
                </a:solidFill>
              </a:rPr>
              <a:t>Morgan</a:t>
            </a:r>
            <a:r>
              <a:rPr lang="el-GR" sz="2800" dirty="0">
                <a:solidFill>
                  <a:prstClr val="black">
                    <a:lumMod val="85000"/>
                    <a:lumOff val="15000"/>
                  </a:prstClr>
                </a:solidFill>
              </a:rPr>
              <a:t> (1986)</a:t>
            </a:r>
            <a:endParaRPr lang="en-US" dirty="0">
              <a:solidFill>
                <a:schemeClr val="tx1">
                  <a:lumMod val="85000"/>
                  <a:lumOff val="15000"/>
                </a:schemeClr>
              </a:solidFill>
            </a:endParaRPr>
          </a:p>
        </p:txBody>
      </p:sp>
      <p:sp>
        <p:nvSpPr>
          <p:cNvPr id="25602" name="Θέση περιεχομένου 2"/>
          <p:cNvSpPr>
            <a:spLocks noGrp="1"/>
          </p:cNvSpPr>
          <p:nvPr>
            <p:ph idx="1"/>
          </p:nvPr>
        </p:nvSpPr>
        <p:spPr>
          <a:xfrm>
            <a:off x="1155700" y="1905000"/>
            <a:ext cx="10348913" cy="4953000"/>
          </a:xfrm>
        </p:spPr>
        <p:txBody>
          <a:bodyPr/>
          <a:lstStyle/>
          <a:p>
            <a:pPr algn="just">
              <a:buClr>
                <a:srgbClr val="A53010"/>
              </a:buClr>
            </a:pPr>
            <a:r>
              <a:rPr lang="el-GR" sz="2000" b="1" smtClean="0"/>
              <a:t>Πολιτικά συστήματα </a:t>
            </a:r>
            <a:r>
              <a:rPr lang="el-GR" sz="2000" smtClean="0"/>
              <a:t>(political systems): Η μεταφορά αυτή φωτίζει και διερευνά τις σχέσεις και την κατανομή της  εξουσίας στο εσωτερικό των οργανισμών. Οι οργανισμοί αναπτύσσονται και λειτουργούν με βάση πολιτικές αρχές και διαδικασίες. Οι διαφορές μεταξύ των ανθρώπων επιλύονται μέσα από τη διαπραγμάτευση και τη διαβούλευση. Οι άνθρωποι μέσα στο πλαίσιο αυτής της θεώρησης έχουν δικαιώματα, απολαμβάνουν τη δυνατότητα να εκφράζουν τις απόψεις τους και να λαμβάνουν αποφάσεις στο βαθμό που οι οργανισμοί λειτουργούν δημοκρατικά. Αν ο οργανισμός λειτουργεί αυταρχικά οι εργαζόμενοι υφίστανται αντίστοιχους περιορισμούς στις διαδικασίες που αναφέρθηκαν.</a:t>
            </a:r>
            <a:endParaRPr lang="en-US" sz="2000" smtClean="0"/>
          </a:p>
          <a:p>
            <a:pPr algn="just"/>
            <a:r>
              <a:rPr lang="el-GR" sz="2000" b="1" smtClean="0"/>
              <a:t>Ψυχολογικές φυλακές </a:t>
            </a:r>
            <a:r>
              <a:rPr lang="el-GR" sz="2000" smtClean="0"/>
              <a:t>(psychic prisons): Συχνά οι άνθρωποι αισθάνονται εγκλωβισμένοι σε οργανισμούς που δυσλειτουργούν ή έχουν περιορισμένη, διαστρεβλωμένη αντίληψη για την πραγματικότητα. Έμφαση δίνεται στην περίπτωση αυτή σε ασυνείδητες διεργασίες που συμβάλλουν στην παγίδευση του εργαζομένων, καθώς και στην κατανόηση των  προβλημάτων σχετικά με  την επίτευξη της αλλαγής στον οργανισμό.</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Τίτλος 1"/>
          <p:cNvSpPr>
            <a:spLocks noGrp="1"/>
          </p:cNvSpPr>
          <p:nvPr>
            <p:ph type="title"/>
          </p:nvPr>
        </p:nvSpPr>
        <p:spPr>
          <a:xfrm>
            <a:off x="1854200" y="623888"/>
            <a:ext cx="9650413" cy="1281112"/>
          </a:xfrm>
        </p:spPr>
        <p:txBody>
          <a:bodyPr/>
          <a:lstStyle/>
          <a:p>
            <a:r>
              <a:rPr lang="el-GR" sz="2500" smtClean="0"/>
              <a:t>Η μεταφορά ως θεωρητική βάση για τη μελέτη των οργανισμών και της σταδιοδρομίας</a:t>
            </a:r>
            <a:r>
              <a:rPr lang="en-US" sz="2500" smtClean="0"/>
              <a:t> </a:t>
            </a:r>
            <a:br>
              <a:rPr lang="en-US" sz="2500" smtClean="0"/>
            </a:br>
            <a:r>
              <a:rPr lang="en-US" sz="2500" smtClean="0"/>
              <a:t>Gareth Morgan</a:t>
            </a:r>
            <a:r>
              <a:rPr lang="el-GR" sz="2500" smtClean="0"/>
              <a:t> (1986)</a:t>
            </a:r>
            <a:endParaRPr lang="en-US" smtClean="0"/>
          </a:p>
        </p:txBody>
      </p:sp>
      <p:sp>
        <p:nvSpPr>
          <p:cNvPr id="26626" name="Θέση περιεχομένου 2"/>
          <p:cNvSpPr>
            <a:spLocks noGrp="1"/>
          </p:cNvSpPr>
          <p:nvPr>
            <p:ph idx="1"/>
          </p:nvPr>
        </p:nvSpPr>
        <p:spPr>
          <a:xfrm>
            <a:off x="1155700" y="2006600"/>
            <a:ext cx="10348913" cy="4648200"/>
          </a:xfrm>
        </p:spPr>
        <p:txBody>
          <a:bodyPr/>
          <a:lstStyle/>
          <a:p>
            <a:pPr algn="just"/>
            <a:r>
              <a:rPr lang="el-GR" sz="2000" b="1" smtClean="0"/>
              <a:t>Ο οργανισμός ως ένα σύστημα αλλαγής/ μετασχηματισμού και ροής</a:t>
            </a:r>
            <a:r>
              <a:rPr lang="el-GR" sz="2000" smtClean="0"/>
              <a:t>:           Αυτή η μεταφορά είναι πολύ σημαντική γιατί προσεγγίζει τη δυνατότητα του οργανισμού για αλλαγή και προσαρμογή, που με τη σειρά της επιδρά στα πρότυπα εργασίας. Διερευνά τη φύση της αποτελεσματικής αλλαγής, αν και έχει θεωρηθεί ως μια αρκετά ιδεαλιστική προσπάθεια κατανόησης των αλλαγών στο επίπεδο του οργανισμού.</a:t>
            </a:r>
          </a:p>
          <a:p>
            <a:pPr algn="just"/>
            <a:r>
              <a:rPr lang="el-GR" sz="2000" b="1" smtClean="0"/>
              <a:t>Εργαλεία κυριαρχίας/ καταδυνάστευσης </a:t>
            </a:r>
            <a:r>
              <a:rPr lang="el-GR" sz="2000" smtClean="0"/>
              <a:t>(instruments of domination):                   Η μεταφορά αυτή καταγράφει την τάση των ανθρώπων να προωθήσουν τους προσωπικούς στόχους και τα συμφέροντά τους, χωρίς να δεσμεύονται από ηθικές αξίες ή αρχές. Εστιάζει στον τρόπο διαμόρφωσης της ανθρώπινης συμπεριφοράς, υπό την επίδραση ορισμένων παραγόντων όπως είναι: η κοινωνική τάξη και οι πολιτικές που προωθούνται από κυβερνήσεις και αντίστοιχους κρατικούς θεσμούς (Morgan,1986).</a:t>
            </a:r>
          </a:p>
          <a:p>
            <a:pPr algn="just"/>
            <a:endParaRPr lang="el-GR" sz="2000" smtClean="0"/>
          </a:p>
          <a:p>
            <a:pPr algn="just"/>
            <a:endParaRPr lang="en-US" sz="20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328</TotalTime>
  <Words>1835</Words>
  <Application>Microsoft Office PowerPoint</Application>
  <PresentationFormat>Προσαρμογή</PresentationFormat>
  <Paragraphs>78</Paragraphs>
  <Slides>19</Slides>
  <Notes>0</Notes>
  <HiddenSlides>0</HiddenSlides>
  <MMClips>0</MMClips>
  <ScaleCrop>false</ScaleCrop>
  <HeadingPairs>
    <vt:vector size="6" baseType="variant">
      <vt:variant>
        <vt:lpstr>Γραμματοσειρές που χρησιμοποιούνται</vt:lpstr>
      </vt:variant>
      <vt:variant>
        <vt:i4>4</vt:i4>
      </vt:variant>
      <vt:variant>
        <vt:lpstr>Πρότυπο σχεδίασης</vt:lpstr>
      </vt:variant>
      <vt:variant>
        <vt:i4>17</vt:i4>
      </vt:variant>
      <vt:variant>
        <vt:lpstr>Τίτλοι διαφανειών</vt:lpstr>
      </vt:variant>
      <vt:variant>
        <vt:i4>19</vt:i4>
      </vt:variant>
    </vt:vector>
  </HeadingPairs>
  <TitlesOfParts>
    <vt:vector size="40" baseType="lpstr">
      <vt:lpstr>Century Gothic</vt:lpstr>
      <vt:lpstr>Arial</vt:lpstr>
      <vt:lpstr>Wingdings 3</vt:lpstr>
      <vt:lpstr>Calibri</vt:lpstr>
      <vt:lpstr>Wisp</vt:lpstr>
      <vt:lpstr>Wisp</vt:lpstr>
      <vt:lpstr>Wisp</vt:lpstr>
      <vt:lpstr>Wisp</vt:lpstr>
      <vt:lpstr>Wisp</vt:lpstr>
      <vt:lpstr>Wisp</vt:lpstr>
      <vt:lpstr>Wisp</vt:lpstr>
      <vt:lpstr>Wisp</vt:lpstr>
      <vt:lpstr>Wisp</vt:lpstr>
      <vt:lpstr>Wisp</vt:lpstr>
      <vt:lpstr>Wisp</vt:lpstr>
      <vt:lpstr>Wisp</vt:lpstr>
      <vt:lpstr>Wisp</vt:lpstr>
      <vt:lpstr>Wisp</vt:lpstr>
      <vt:lpstr>Wisp</vt:lpstr>
      <vt:lpstr>Wisp</vt:lpstr>
      <vt:lpstr>Wisp</vt:lpstr>
      <vt:lpstr>Οι μεταφορές στην προώθηση της επιχειρηματικότητας και τη διαμόρφωση της σταδιοδρομίας: Αφηγηματική προσέγγιση             Ράνυ Καλούρη            Νικόλαος Τσέργας            Αναστασία Μπότου </vt:lpstr>
      <vt:lpstr>Σκοπός της εργασίας</vt:lpstr>
      <vt:lpstr>Η έννοια - χρήση των μεταφορών</vt:lpstr>
      <vt:lpstr>Οι Μεταφορές στη Συμβουλευτική και την Έρευνα Σταδιοδρομίας</vt:lpstr>
      <vt:lpstr>Οι Μεταφορές στη Συμβουλευτική και την Έρευνα Σταδιοδρομίας</vt:lpstr>
      <vt:lpstr>Η μεταφορά ως θεωρητική βάση για τη μελέτη των οργανισμών και της σταδιοδρομίας  Gareth Morgan (1986)</vt:lpstr>
      <vt:lpstr>Η μεταφορά ως θεωρητική βάση για τη μελέτη των οργανισμών και της σταδιοδρομίας  Gareth Morgan (1986)</vt:lpstr>
      <vt:lpstr>Η μεταφορά ως θεωρητική βάση για τη μελέτη των οργανισμών και της σταδιοδρομίας  Gareth Morgan (1986)</vt:lpstr>
      <vt:lpstr>Η μεταφορά ως θεωρητική βάση για τη μελέτη των οργανισμών και της σταδιοδρομίας  Gareth Morgan (1986)</vt:lpstr>
      <vt:lpstr>Η μεταφορά ως θεωρητική βάση για τη μελέτη των οργανισμών και της σταδιοδρομίας  Gareth Morgan (1986)</vt:lpstr>
      <vt:lpstr>Οι μεταφορές για τη σταδιοδρομία Kerr Inkson</vt:lpstr>
      <vt:lpstr>Οι μεταφορές για τη σταδιοδρομία Kerr Inkson</vt:lpstr>
      <vt:lpstr>Οι μεταφορές για τη σταδιοδρομία Kerr Inkson</vt:lpstr>
      <vt:lpstr>Οι μεταφορές για τη σταδιοδρομία Kerr Inkson</vt:lpstr>
      <vt:lpstr>Μεταφορές στην έρευνα και την προώθηση της Επιχειρηματικότητας</vt:lpstr>
      <vt:lpstr>Μεταφορές στην έρευνα και την προώθηση της Επιχειρηματικότητας Χαρακτηριστικό παράδειγμα </vt:lpstr>
      <vt:lpstr>Συμπεράσματα </vt:lpstr>
      <vt:lpstr>Συμπεράσματα </vt:lpstr>
      <vt:lpstr>Διαφάνεια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μεταφορές στην προώθηση της επιχειρηματικότητας και τη διαμόρφωση της σταδιοδρομίας: Αφηγηματική προσέγγιση Επιστημονικό Συνέδριο «Η Επιχειρηματικότητα ως Επαγγελματική Επιλογή &amp; η Συμβουλευτική Σταδιοδρομίας» 6 &amp; 7 Δεκεμβρίου 2014</dc:title>
  <dc:creator>Anastasia</dc:creator>
  <cp:lastModifiedBy>aliki</cp:lastModifiedBy>
  <cp:revision>34</cp:revision>
  <dcterms:created xsi:type="dcterms:W3CDTF">2014-12-06T15:00:12Z</dcterms:created>
  <dcterms:modified xsi:type="dcterms:W3CDTF">2014-12-10T06:38:49Z</dcterms:modified>
</cp:coreProperties>
</file>