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Default Extension="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5192038"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29">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3F5FA"/>
    <a:srgbClr val="CDD2DE"/>
    <a:srgbClr val="E3E9E5"/>
    <a:srgbClr val="EAEAEA"/>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658" autoAdjust="0"/>
    <p:restoredTop sz="94701" autoAdjust="0"/>
  </p:normalViewPr>
  <p:slideViewPr>
    <p:cSldViewPr snapToGrid="0" snapToObjects="1" showGuides="1">
      <p:cViewPr>
        <p:scale>
          <a:sx n="28" d="100"/>
          <a:sy n="28" d="100"/>
        </p:scale>
        <p:origin x="-1362" y="-84"/>
      </p:cViewPr>
      <p:guideLst>
        <p:guide orient="horz" pos="3629"/>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5/25/2015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5/25/2015</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 xmlns:p14="http://schemas.microsoft.com/office/powerpoint/2010/main"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425827"/>
            <a:ext cx="11898341"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9393" y="5804361"/>
            <a:ext cx="1188894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29391" y="15588601"/>
            <a:ext cx="1189185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2725245" y="5804361"/>
            <a:ext cx="118887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2725245" y="6425827"/>
            <a:ext cx="1188879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2725245" y="15607589"/>
            <a:ext cx="1188552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2725245" y="16274772"/>
            <a:ext cx="1189008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2725245" y="28083131"/>
            <a:ext cx="1187957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2725245" y="28767135"/>
            <a:ext cx="11885529"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18974" y="16257349"/>
            <a:ext cx="11899368"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3219687" y="580236"/>
            <a:ext cx="18752664"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6508586"/>
            <a:ext cx="5772264"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29393" y="5758641"/>
            <a:ext cx="5767709" cy="659288"/>
          </a:xfrm>
          <a:prstGeom prst="rect">
            <a:avLst/>
          </a:prstGeom>
          <a:noFill/>
        </p:spPr>
        <p:txBody>
          <a:bodyPr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518060" y="16174952"/>
            <a:ext cx="577317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29391" y="15542881"/>
            <a:ext cx="576861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6650633" y="6508586"/>
            <a:ext cx="11892594"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6650633" y="5758641"/>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6650633" y="23714639"/>
            <a:ext cx="11892595"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6650633" y="23047456"/>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892159" y="5758641"/>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892159" y="6508586"/>
            <a:ext cx="5766642"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18892159" y="15608744"/>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913086" y="16275927"/>
            <a:ext cx="5724789"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18892159" y="28580547"/>
            <a:ext cx="5766642"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18890715" y="29330961"/>
            <a:ext cx="5769531" cy="732057"/>
          </a:xfrm>
          <a:prstGeom prst="rect">
            <a:avLst/>
          </a:prstGeom>
        </p:spPr>
        <p:txBody>
          <a:bodyPr wrap="square" lIns="187489" tIns="187489" rIns="187489" bIns="187489">
            <a:spAutoFit/>
          </a:bodyPr>
          <a:lstStyle>
            <a:lvl1pPr marL="0" indent="0">
              <a:buNone/>
              <a:defRPr sz="2300">
                <a:solidFill>
                  <a:schemeClr val="accent5">
                    <a:lumMod val="50000"/>
                  </a:schemeClr>
                </a:solidFill>
                <a:latin typeface="Trebuchet MS" pitchFamily="34"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3219687" y="3498370"/>
            <a:ext cx="18752664"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3219687" y="2218210"/>
            <a:ext cx="18752664"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3219687" y="580236"/>
            <a:ext cx="18752664"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4.bin"/><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3.bin"/><Relationship Id="rId4" Type="http://schemas.openxmlformats.org/officeDocument/2006/relationships/image" Target="../media/image5.png"/><Relationship Id="rId9" Type="http://schemas.openxmlformats.org/officeDocument/2006/relationships/oleObject" Target="../embeddings/oleObject2.bin"/><Relationship Id="rId14" Type="http://schemas.openxmlformats.org/officeDocument/2006/relationships/image" Target="../media/image10.jpe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8.bin"/><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oleObject" Target="../embeddings/oleObject7.bin"/><Relationship Id="rId4" Type="http://schemas.openxmlformats.org/officeDocument/2006/relationships/image" Target="../media/image5.png"/><Relationship Id="rId9" Type="http://schemas.openxmlformats.org/officeDocument/2006/relationships/oleObject" Target="../embeddings/oleObject6.bin"/><Relationship Id="rId14"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5192038"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2"/>
            <a:ext cx="25192038"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0" name="Text Box 14"/>
          <p:cNvSpPr txBox="1">
            <a:spLocks noChangeArrowheads="1"/>
          </p:cNvSpPr>
          <p:nvPr/>
        </p:nvSpPr>
        <p:spPr bwMode="auto">
          <a:xfrm>
            <a:off x="1079766" y="35321184"/>
            <a:ext cx="22111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525423" y="5749826"/>
            <a:ext cx="11891684" cy="29249787"/>
          </a:xfrm>
          <a:prstGeom prst="roundRect">
            <a:avLst>
              <a:gd name="adj" fmla="val 590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21" name="Rectangle 33"/>
          <p:cNvSpPr>
            <a:spLocks noChangeArrowheads="1"/>
          </p:cNvSpPr>
          <p:nvPr userDrawn="1"/>
        </p:nvSpPr>
        <p:spPr bwMode="auto">
          <a:xfrm>
            <a:off x="12683491" y="5749826"/>
            <a:ext cx="11891684" cy="29249787"/>
          </a:xfrm>
          <a:prstGeom prst="roundRect">
            <a:avLst>
              <a:gd name="adj" fmla="val 590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74996" tIns="37497" rIns="74996" bIns="37497" anchor="ctr"/>
          <a:lstStyle/>
          <a:p>
            <a:pPr>
              <a:defRPr/>
            </a:pPr>
            <a:endParaRPr lang="en-US" dirty="0"/>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8864712"/>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2" name="Group 31"/>
            <p:cNvGrpSpPr/>
            <p:nvPr userDrawn="1"/>
          </p:nvGrpSpPr>
          <p:grpSpPr>
            <a:xfrm>
              <a:off x="-9744993" y="19956177"/>
              <a:ext cx="7531182" cy="2120441"/>
              <a:chOff x="-4470427" y="9369659"/>
              <a:chExt cx="3470785" cy="974221"/>
            </a:xfrm>
          </p:grpSpPr>
          <p:grpSp>
            <p:nvGrpSpPr>
              <p:cNvPr id="46" name="Group 45"/>
              <p:cNvGrpSpPr/>
              <p:nvPr userDrawn="1"/>
            </p:nvGrpSpPr>
            <p:grpSpPr>
              <a:xfrm>
                <a:off x="-2783495" y="9413884"/>
                <a:ext cx="624431" cy="898923"/>
                <a:chOff x="-3958697" y="8757291"/>
                <a:chExt cx="779338" cy="1288150"/>
              </a:xfrm>
            </p:grpSpPr>
            <p:pic>
              <p:nvPicPr>
                <p:cNvPr id="52" name="Picture 51"/>
                <p:cNvPicPr>
                  <a:picLocks noChangeAspect="1"/>
                </p:cNvPicPr>
                <p:nvPr userDrawn="1"/>
              </p:nvPicPr>
              <p:blipFill>
                <a:blip r:embed="rId6"/>
                <a:stretch>
                  <a:fillRect/>
                </a:stretch>
              </p:blipFill>
              <p:spPr>
                <a:xfrm>
                  <a:off x="-3948160" y="8757291"/>
                  <a:ext cx="768801" cy="1090857"/>
                </a:xfrm>
                <a:prstGeom prst="rect">
                  <a:avLst/>
                </a:prstGeom>
              </p:spPr>
            </p:pic>
            <p:sp>
              <p:nvSpPr>
                <p:cNvPr id="53" name="TextBox 52"/>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413897"/>
                <a:ext cx="1033517" cy="898915"/>
                <a:chOff x="-2921738" y="8936792"/>
                <a:chExt cx="1420279" cy="1235304"/>
              </a:xfrm>
            </p:grpSpPr>
            <p:pic>
              <p:nvPicPr>
                <p:cNvPr id="50" name="Picture 49"/>
                <p:cNvPicPr>
                  <a:picLocks noChangeAspect="1"/>
                </p:cNvPicPr>
                <p:nvPr userDrawn="1"/>
              </p:nvPicPr>
              <p:blipFill>
                <a:blip r:embed="rId6"/>
                <a:stretch>
                  <a:fillRect/>
                </a:stretch>
              </p:blipFill>
              <p:spPr>
                <a:xfrm>
                  <a:off x="-2921738" y="8936792"/>
                  <a:ext cx="1420279" cy="1029694"/>
                </a:xfrm>
                <a:prstGeom prst="rect">
                  <a:avLst/>
                </a:prstGeom>
              </p:spPr>
            </p:pic>
            <p:sp>
              <p:nvSpPr>
                <p:cNvPr id="51" name="TextBox 50"/>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9369659"/>
                <a:ext cx="1098742" cy="847761"/>
              </a:xfrm>
              <a:prstGeom prst="rect">
                <a:avLst/>
              </a:prstGeom>
            </p:spPr>
          </p:pic>
          <p:sp>
            <p:nvSpPr>
              <p:cNvPr id="49" name="TextBox 48"/>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409330" y="24221626"/>
              <a:ext cx="9344084" cy="2453249"/>
              <a:chOff x="-4759852" y="11112402"/>
              <a:chExt cx="4306270" cy="1127127"/>
            </a:xfrm>
          </p:grpSpPr>
          <p:graphicFrame>
            <p:nvGraphicFramePr>
              <p:cNvPr id="38" name="Object 37"/>
              <p:cNvGraphicFramePr>
                <a:graphicFrameLocks noChangeAspect="1"/>
              </p:cNvGraphicFramePr>
              <p:nvPr userDrawn="1">
                <p:extLst>
                  <p:ext uri="{D42A27DB-BD31-4B8C-83A1-F6EECF244321}">
                    <p14:modId xmlns="" xmlns:p14="http://schemas.microsoft.com/office/powerpoint/2010/main" val="788361304"/>
                  </p:ext>
                </p:extLst>
              </p:nvPr>
            </p:nvGraphicFramePr>
            <p:xfrm>
              <a:off x="-4533347" y="11112407"/>
              <a:ext cx="1828800" cy="1117600"/>
            </p:xfrm>
            <a:graphic>
              <a:graphicData uri="http://schemas.openxmlformats.org/presentationml/2006/ole">
                <p:oleObj spid="_x0000_s1138" name="Image" r:id="rId8" imgW="1828571" imgH="1117460" progId="">
                  <p:embed/>
                </p:oleObj>
              </a:graphicData>
            </a:graphic>
          </p:graphicFrame>
          <p:graphicFrame>
            <p:nvGraphicFramePr>
              <p:cNvPr id="39" name="Object 38"/>
              <p:cNvGraphicFramePr>
                <a:graphicFrameLocks noChangeAspect="1"/>
              </p:cNvGraphicFramePr>
              <p:nvPr userDrawn="1">
                <p:extLst>
                  <p:ext uri="{D42A27DB-BD31-4B8C-83A1-F6EECF244321}">
                    <p14:modId xmlns="" xmlns:p14="http://schemas.microsoft.com/office/powerpoint/2010/main" val="4269981894"/>
                  </p:ext>
                </p:extLst>
              </p:nvPr>
            </p:nvGraphicFramePr>
            <p:xfrm>
              <a:off x="-2456641" y="11116100"/>
              <a:ext cx="1828800" cy="1117600"/>
            </p:xfrm>
            <a:graphic>
              <a:graphicData uri="http://schemas.openxmlformats.org/presentationml/2006/ole">
                <p:oleObj spid="_x0000_s1139" name="Image" r:id="rId9" imgW="1828571" imgH="1117460" progId="">
                  <p:embed/>
                </p:oleObj>
              </a:graphicData>
            </a:graphic>
          </p:graphicFrame>
          <p:sp>
            <p:nvSpPr>
              <p:cNvPr id="41" name="TextBox 40"/>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25590866" y="1"/>
            <a:ext cx="12284832" cy="35999737"/>
            <a:chOff x="44157839" y="-55064"/>
            <a:chExt cx="11062139" cy="32416731"/>
          </a:xfrm>
        </p:grpSpPr>
        <p:sp>
          <p:nvSpPr>
            <p:cNvPr id="55" name="Rectangle 54"/>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 xmlns:p14="http://schemas.microsoft.com/office/powerpoint/2010/main" val="2864352138"/>
                </p:ext>
              </p:extLst>
            </p:nvPr>
          </p:nvGraphicFramePr>
          <p:xfrm>
            <a:off x="46871237" y="3286607"/>
            <a:ext cx="5586150" cy="2063772"/>
          </p:xfrm>
          <a:graphic>
            <a:graphicData uri="http://schemas.openxmlformats.org/presentationml/2006/ole">
              <p:oleObj spid="_x0000_s1140" name="Image" r:id="rId10" imgW="4571429" imgH="1688889" progId="">
                <p:embed/>
              </p:oleObj>
            </a:graphicData>
          </a:graphic>
        </p:graphicFrame>
        <p:pic>
          <p:nvPicPr>
            <p:cNvPr id="57" name="Picture 56"/>
            <p:cNvPicPr>
              <a:picLocks noChangeAspect="1"/>
            </p:cNvPicPr>
            <p:nvPr userDrawn="1"/>
          </p:nvPicPr>
          <p:blipFill>
            <a:blip r:embed="rId11"/>
            <a:stretch>
              <a:fillRect/>
            </a:stretch>
          </p:blipFill>
          <p:spPr>
            <a:xfrm>
              <a:off x="44487207" y="7579895"/>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 xmlns:p14="http://schemas.microsoft.com/office/powerpoint/2010/main" val="3826150514"/>
                </p:ext>
              </p:extLst>
            </p:nvPr>
          </p:nvGraphicFramePr>
          <p:xfrm>
            <a:off x="44629619" y="11328671"/>
            <a:ext cx="1482266" cy="992162"/>
          </p:xfrm>
          <a:graphic>
            <a:graphicData uri="http://schemas.openxmlformats.org/presentationml/2006/ole">
              <p:oleObj spid="_x0000_s1141" name="Image" r:id="rId12" imgW="1574603" imgH="1053968" progId="">
                <p:embed/>
              </p:oleObj>
            </a:graphicData>
          </a:graphic>
        </p:graphicFrame>
        <p:grpSp>
          <p:nvGrpSpPr>
            <p:cNvPr id="59" name="Group 58"/>
            <p:cNvGrpSpPr/>
            <p:nvPr userDrawn="1"/>
          </p:nvGrpSpPr>
          <p:grpSpPr>
            <a:xfrm>
              <a:off x="44487207" y="24836946"/>
              <a:ext cx="10354213" cy="1265612"/>
              <a:chOff x="44200453" y="24417697"/>
              <a:chExt cx="9771399" cy="1090622"/>
            </a:xfrm>
          </p:grpSpPr>
          <p:sp>
            <p:nvSpPr>
              <p:cNvPr id="61" name="Rounded Rectangle 60"/>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4516029"/>
                <a:ext cx="914401" cy="914399"/>
              </a:xfrm>
              <a:prstGeom prst="rect">
                <a:avLst/>
              </a:prstGeom>
              <a:noFill/>
              <a:ln>
                <a:noFill/>
              </a:ln>
            </p:spPr>
          </p:pic>
          <p:sp>
            <p:nvSpPr>
              <p:cNvPr id="63" name="TextBox 62"/>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0761264"/>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5192038" cy="5249962"/>
          </a:xfrm>
          <a:prstGeom prst="rect">
            <a:avLst/>
          </a:prstGeom>
          <a:solidFill>
            <a:schemeClr val="accent5">
              <a:lumMod val="75000"/>
            </a:schemeClr>
          </a:solidFill>
          <a:ln w="9525">
            <a:solidFill>
              <a:schemeClr val="tx1"/>
            </a:solidFill>
            <a:miter lim="800000"/>
            <a:headEnd/>
            <a:tailEnd/>
          </a:ln>
          <a:effectLst/>
        </p:spPr>
        <p:txBody>
          <a:bodyPr wrap="none" lIns="74996" tIns="37497" rIns="74996" bIns="37497" anchor="ctr"/>
          <a:lstStyle/>
          <a:p>
            <a:pPr>
              <a:defRPr/>
            </a:pPr>
            <a:endParaRPr lang="en-US" dirty="0"/>
          </a:p>
        </p:txBody>
      </p:sp>
      <p:sp>
        <p:nvSpPr>
          <p:cNvPr id="8" name="Rectangle 33"/>
          <p:cNvSpPr>
            <a:spLocks noChangeArrowheads="1"/>
          </p:cNvSpPr>
          <p:nvPr/>
        </p:nvSpPr>
        <p:spPr bwMode="auto">
          <a:xfrm>
            <a:off x="524835" y="5749959"/>
            <a:ext cx="24139636" cy="29249787"/>
          </a:xfrm>
          <a:prstGeom prst="rect">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74996" tIns="37497" rIns="74996" bIns="37497" anchor="ctr"/>
          <a:lstStyle/>
          <a:p>
            <a:pPr>
              <a:defRPr/>
            </a:pPr>
            <a:endParaRPr lang="en-US" dirty="0"/>
          </a:p>
        </p:txBody>
      </p:sp>
      <p:sp>
        <p:nvSpPr>
          <p:cNvPr id="9" name="Rectangle 9"/>
          <p:cNvSpPr>
            <a:spLocks noChangeArrowheads="1"/>
          </p:cNvSpPr>
          <p:nvPr/>
        </p:nvSpPr>
        <p:spPr bwMode="auto">
          <a:xfrm>
            <a:off x="0" y="5255172"/>
            <a:ext cx="25192038" cy="166665"/>
          </a:xfrm>
          <a:prstGeom prst="rect">
            <a:avLst/>
          </a:prstGeom>
          <a:solidFill>
            <a:schemeClr val="accent5">
              <a:lumMod val="50000"/>
            </a:schemeClr>
          </a:solidFill>
          <a:ln w="152400">
            <a:noFill/>
            <a:miter lim="800000"/>
            <a:headEnd/>
            <a:tailEnd/>
          </a:ln>
          <a:effectLst/>
        </p:spPr>
        <p:txBody>
          <a:bodyPr wrap="none" lIns="74996" tIns="37497" rIns="74996" bIns="37497" anchor="ctr"/>
          <a:lstStyle/>
          <a:p>
            <a:pPr>
              <a:defRPr/>
            </a:pPr>
            <a:endParaRPr lang="en-US" dirty="0"/>
          </a:p>
        </p:txBody>
      </p:sp>
      <p:sp>
        <p:nvSpPr>
          <p:cNvPr id="10" name="Text Box 14"/>
          <p:cNvSpPr txBox="1">
            <a:spLocks noChangeArrowheads="1"/>
          </p:cNvSpPr>
          <p:nvPr/>
        </p:nvSpPr>
        <p:spPr bwMode="auto">
          <a:xfrm>
            <a:off x="1036903" y="35318574"/>
            <a:ext cx="2173022" cy="274856"/>
          </a:xfrm>
          <a:prstGeom prst="rect">
            <a:avLst/>
          </a:prstGeom>
          <a:noFill/>
          <a:ln w="9525">
            <a:noFill/>
            <a:miter lim="800000"/>
            <a:headEnd/>
            <a:tailEnd/>
          </a:ln>
          <a:effectLst/>
        </p:spPr>
        <p:txBody>
          <a:bodyPr wrap="square" lIns="74854" tIns="37420" rIns="74854" bIns="37420">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70cmx100cm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27" name="Straight Connector 26"/>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4"/>
            <a:stretch>
              <a:fillRect/>
            </a:stretch>
          </p:blipFill>
          <p:spPr>
            <a:xfrm>
              <a:off x="-10479105" y="8864712"/>
              <a:ext cx="1597666" cy="1201935"/>
            </a:xfrm>
            <a:prstGeom prst="rect">
              <a:avLst/>
            </a:prstGeom>
          </p:spPr>
        </p:pic>
        <p:pic>
          <p:nvPicPr>
            <p:cNvPr id="29" name="Picture 28"/>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0" name="Group 29"/>
            <p:cNvGrpSpPr/>
            <p:nvPr userDrawn="1"/>
          </p:nvGrpSpPr>
          <p:grpSpPr>
            <a:xfrm>
              <a:off x="-9744993" y="19956177"/>
              <a:ext cx="7531182" cy="2120441"/>
              <a:chOff x="-4470427" y="9369659"/>
              <a:chExt cx="3470785" cy="974221"/>
            </a:xfrm>
          </p:grpSpPr>
          <p:grpSp>
            <p:nvGrpSpPr>
              <p:cNvPr id="45" name="Group 44"/>
              <p:cNvGrpSpPr/>
              <p:nvPr userDrawn="1"/>
            </p:nvGrpSpPr>
            <p:grpSpPr>
              <a:xfrm>
                <a:off x="-2783495" y="9413884"/>
                <a:ext cx="624431" cy="898923"/>
                <a:chOff x="-3958697" y="8757291"/>
                <a:chExt cx="779338" cy="1288150"/>
              </a:xfrm>
            </p:grpSpPr>
            <p:pic>
              <p:nvPicPr>
                <p:cNvPr id="54" name="Picture 53"/>
                <p:cNvPicPr>
                  <a:picLocks noChangeAspect="1"/>
                </p:cNvPicPr>
                <p:nvPr userDrawn="1"/>
              </p:nvPicPr>
              <p:blipFill>
                <a:blip r:embed="rId6"/>
                <a:stretch>
                  <a:fillRect/>
                </a:stretch>
              </p:blipFill>
              <p:spPr>
                <a:xfrm>
                  <a:off x="-3948160" y="8757291"/>
                  <a:ext cx="768801" cy="1090857"/>
                </a:xfrm>
                <a:prstGeom prst="rect">
                  <a:avLst/>
                </a:prstGeom>
              </p:spPr>
            </p:pic>
            <p:sp>
              <p:nvSpPr>
                <p:cNvPr id="55" name="TextBox 54"/>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8" name="Group 47"/>
              <p:cNvGrpSpPr/>
              <p:nvPr userDrawn="1"/>
            </p:nvGrpSpPr>
            <p:grpSpPr>
              <a:xfrm>
                <a:off x="-2033159" y="9413897"/>
                <a:ext cx="1033517" cy="898915"/>
                <a:chOff x="-2921738" y="8936792"/>
                <a:chExt cx="1420279" cy="1235304"/>
              </a:xfrm>
            </p:grpSpPr>
            <p:pic>
              <p:nvPicPr>
                <p:cNvPr id="52" name="Picture 51"/>
                <p:cNvPicPr>
                  <a:picLocks noChangeAspect="1"/>
                </p:cNvPicPr>
                <p:nvPr userDrawn="1"/>
              </p:nvPicPr>
              <p:blipFill>
                <a:blip r:embed="rId6"/>
                <a:stretch>
                  <a:fillRect/>
                </a:stretch>
              </p:blipFill>
              <p:spPr>
                <a:xfrm>
                  <a:off x="-2921738" y="8936792"/>
                  <a:ext cx="1420279" cy="1029694"/>
                </a:xfrm>
                <a:prstGeom prst="rect">
                  <a:avLst/>
                </a:prstGeom>
              </p:spPr>
            </p:pic>
            <p:sp>
              <p:nvSpPr>
                <p:cNvPr id="53" name="TextBox 52"/>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50" name="Picture 49"/>
              <p:cNvPicPr>
                <a:picLocks noChangeAspect="1"/>
              </p:cNvPicPr>
              <p:nvPr userDrawn="1"/>
            </p:nvPicPr>
            <p:blipFill>
              <a:blip r:embed="rId7"/>
              <a:stretch>
                <a:fillRect/>
              </a:stretch>
            </p:blipFill>
            <p:spPr>
              <a:xfrm>
                <a:off x="-4470427" y="9369659"/>
                <a:ext cx="1098742" cy="847761"/>
              </a:xfrm>
              <a:prstGeom prst="rect">
                <a:avLst/>
              </a:prstGeom>
            </p:spPr>
          </p:pic>
          <p:sp>
            <p:nvSpPr>
              <p:cNvPr id="51" name="TextBox 50"/>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1" name="Group 30"/>
            <p:cNvGrpSpPr/>
            <p:nvPr userDrawn="1"/>
          </p:nvGrpSpPr>
          <p:grpSpPr>
            <a:xfrm>
              <a:off x="-10409330" y="24221626"/>
              <a:ext cx="9344084" cy="2453249"/>
              <a:chOff x="-4759852" y="11112402"/>
              <a:chExt cx="4306270" cy="1127127"/>
            </a:xfrm>
          </p:grpSpPr>
          <p:graphicFrame>
            <p:nvGraphicFramePr>
              <p:cNvPr id="32" name="Object 31"/>
              <p:cNvGraphicFramePr>
                <a:graphicFrameLocks noChangeAspect="1"/>
              </p:cNvGraphicFramePr>
              <p:nvPr userDrawn="1">
                <p:extLst>
                  <p:ext uri="{D42A27DB-BD31-4B8C-83A1-F6EECF244321}">
                    <p14:modId xmlns="" xmlns:p14="http://schemas.microsoft.com/office/powerpoint/2010/main" val="4273021887"/>
                  </p:ext>
                </p:extLst>
              </p:nvPr>
            </p:nvGraphicFramePr>
            <p:xfrm>
              <a:off x="-4533347" y="11112407"/>
              <a:ext cx="1828800" cy="1117600"/>
            </p:xfrm>
            <a:graphic>
              <a:graphicData uri="http://schemas.openxmlformats.org/presentationml/2006/ole">
                <p:oleObj spid="_x0000_s2162" name="Image" r:id="rId8" imgW="1828571" imgH="1117460" progId="">
                  <p:embed/>
                </p:oleObj>
              </a:graphicData>
            </a:graphic>
          </p:graphicFrame>
          <p:graphicFrame>
            <p:nvGraphicFramePr>
              <p:cNvPr id="33" name="Object 32"/>
              <p:cNvGraphicFramePr>
                <a:graphicFrameLocks noChangeAspect="1"/>
              </p:cNvGraphicFramePr>
              <p:nvPr userDrawn="1">
                <p:extLst>
                  <p:ext uri="{D42A27DB-BD31-4B8C-83A1-F6EECF244321}">
                    <p14:modId xmlns="" xmlns:p14="http://schemas.microsoft.com/office/powerpoint/2010/main" val="832500685"/>
                  </p:ext>
                </p:extLst>
              </p:nvPr>
            </p:nvGraphicFramePr>
            <p:xfrm>
              <a:off x="-2456641" y="11116100"/>
              <a:ext cx="1828800" cy="1117600"/>
            </p:xfrm>
            <a:graphic>
              <a:graphicData uri="http://schemas.openxmlformats.org/presentationml/2006/ole">
                <p:oleObj spid="_x0000_s2163" name="Image" r:id="rId9" imgW="1828571" imgH="1117460" progId="">
                  <p:embed/>
                </p:oleObj>
              </a:graphicData>
            </a:graphic>
          </p:graphicFrame>
          <p:sp>
            <p:nvSpPr>
              <p:cNvPr id="34" name="TextBox 33"/>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35" name="TextBox 3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6" name="Group 55"/>
          <p:cNvGrpSpPr/>
          <p:nvPr userDrawn="1"/>
        </p:nvGrpSpPr>
        <p:grpSpPr>
          <a:xfrm>
            <a:off x="25590866" y="1"/>
            <a:ext cx="12284832" cy="35999737"/>
            <a:chOff x="44157839" y="-55064"/>
            <a:chExt cx="11062139" cy="32416731"/>
          </a:xfrm>
        </p:grpSpPr>
        <p:sp>
          <p:nvSpPr>
            <p:cNvPr id="57" name="Rectangle 56"/>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 xmlns:p14="http://schemas.microsoft.com/office/powerpoint/2010/main" val="690506542"/>
                </p:ext>
              </p:extLst>
            </p:nvPr>
          </p:nvGraphicFramePr>
          <p:xfrm>
            <a:off x="46871237" y="3286607"/>
            <a:ext cx="5586150" cy="2063772"/>
          </p:xfrm>
          <a:graphic>
            <a:graphicData uri="http://schemas.openxmlformats.org/presentationml/2006/ole">
              <p:oleObj spid="_x0000_s2164" name="Image" r:id="rId10" imgW="4571429" imgH="1688889" progId="">
                <p:embed/>
              </p:oleObj>
            </a:graphicData>
          </a:graphic>
        </p:graphicFrame>
        <p:pic>
          <p:nvPicPr>
            <p:cNvPr id="59" name="Picture 58"/>
            <p:cNvPicPr>
              <a:picLocks noChangeAspect="1"/>
            </p:cNvPicPr>
            <p:nvPr userDrawn="1"/>
          </p:nvPicPr>
          <p:blipFill>
            <a:blip r:embed="rId11"/>
            <a:stretch>
              <a:fillRect/>
            </a:stretch>
          </p:blipFill>
          <p:spPr>
            <a:xfrm>
              <a:off x="44487207" y="7579895"/>
              <a:ext cx="2969584" cy="1370577"/>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 xmlns:p14="http://schemas.microsoft.com/office/powerpoint/2010/main" val="2182652891"/>
                </p:ext>
              </p:extLst>
            </p:nvPr>
          </p:nvGraphicFramePr>
          <p:xfrm>
            <a:off x="44629619" y="11328671"/>
            <a:ext cx="1482266" cy="992162"/>
          </p:xfrm>
          <a:graphic>
            <a:graphicData uri="http://schemas.openxmlformats.org/presentationml/2006/ole">
              <p:oleObj spid="_x0000_s2165" name="Image" r:id="rId12" imgW="1574603" imgH="1053968" progId="">
                <p:embed/>
              </p:oleObj>
            </a:graphicData>
          </a:graphic>
        </p:graphicFrame>
        <p:grpSp>
          <p:nvGrpSpPr>
            <p:cNvPr id="61" name="Group 60"/>
            <p:cNvGrpSpPr/>
            <p:nvPr userDrawn="1"/>
          </p:nvGrpSpPr>
          <p:grpSpPr>
            <a:xfrm>
              <a:off x="44487207" y="24836946"/>
              <a:ext cx="10354213" cy="1265612"/>
              <a:chOff x="44200453" y="24417697"/>
              <a:chExt cx="9771399" cy="1090622"/>
            </a:xfrm>
          </p:grpSpPr>
          <p:sp>
            <p:nvSpPr>
              <p:cNvPr id="63" name="Rounded Rectangle 62"/>
              <p:cNvSpPr/>
              <p:nvPr userDrawn="1"/>
            </p:nvSpPr>
            <p:spPr>
              <a:xfrm>
                <a:off x="44200453" y="2441769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4516029"/>
                <a:ext cx="914401" cy="914399"/>
              </a:xfrm>
              <a:prstGeom prst="rect">
                <a:avLst/>
              </a:prstGeom>
              <a:noFill/>
              <a:ln>
                <a:noFill/>
              </a:ln>
            </p:spPr>
          </p:pic>
          <p:sp>
            <p:nvSpPr>
              <p:cNvPr id="65" name="TextBox 64"/>
              <p:cNvSpPr txBox="1"/>
              <p:nvPr userDrawn="1"/>
            </p:nvSpPr>
            <p:spPr>
              <a:xfrm>
                <a:off x="45300663" y="24607618"/>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2" name="TextBox 61"/>
            <p:cNvSpPr txBox="1"/>
            <p:nvPr userDrawn="1"/>
          </p:nvSpPr>
          <p:spPr>
            <a:xfrm>
              <a:off x="44262808" y="30761264"/>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www.eap.gr/" TargetMode="External"/><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athabascau.ca/" TargetMode="External"/><Relationship Id="rId11" Type="http://schemas.openxmlformats.org/officeDocument/2006/relationships/image" Target="../media/image15.jpeg"/><Relationship Id="rId5" Type="http://schemas.openxmlformats.org/officeDocument/2006/relationships/hyperlink" Target="http://www.ou.nl/" TargetMode="External"/><Relationship Id="rId10" Type="http://schemas.openxmlformats.org/officeDocument/2006/relationships/image" Target="../media/image14.jpeg"/><Relationship Id="rId4" Type="http://schemas.openxmlformats.org/officeDocument/2006/relationships/hyperlink" Target="http://www.open.ac.uk/" TargetMode="External"/><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Text Placeholder 455"/>
          <p:cNvSpPr>
            <a:spLocks noGrp="1"/>
          </p:cNvSpPr>
          <p:nvPr>
            <p:ph type="body" sz="quarter" idx="10"/>
          </p:nvPr>
        </p:nvSpPr>
        <p:spPr>
          <a:xfrm>
            <a:off x="518974" y="6767673"/>
            <a:ext cx="11898341" cy="18368180"/>
          </a:xfrm>
        </p:spPr>
        <p:txBody>
          <a:bodyPr/>
          <a:lstStyle/>
          <a:p>
            <a:pPr algn="just"/>
            <a:r>
              <a:rPr lang="el-GR" sz="1100" dirty="0">
                <a:latin typeface="Times New Roman" panose="02020603050405020304" pitchFamily="18" charset="0"/>
                <a:cs typeface="Times New Roman" panose="02020603050405020304" pitchFamily="18" charset="0"/>
              </a:rPr>
              <a:t>Με το πέρασμα των χρόνων ολοένα αυξάνονται οι προσπάθειες για ένταξη και ενσωμάτωση των κωφών ατόμων στην κοινωνία των ακουόντων. Τα τελευταία χρόνια η Νοηματική Γλώσσα ελκύει το ενδιαφέρον όχι μόνο της κοινότητας των κωφών ατόμων και των άμεσα ενδιαφερόμενων αλλά και των ακουόντων ατόμων.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Στην πιο κάτω εργασία μελετήσαμε την ιστορική αναδρομή για την ενσωμάτωση των κωφών ατόμων στις Η.Π.Α και Ευρώπη καθώς και την ανάπτυξη και εξέλιξη της Νοηματικής Γλώσσας. Ο ρόλος και η πορεία του Διερμηνέα και του Εκπαιδευτικού Διερμηνέα μέσα στα χρόνια είναι ένα από τα θέματα που μας απασχόλησαν. Παράλληλα θα αναφερθούμε στα παραδοσιακά εργαλεία διδασκαλίας με ιδιαίτερη έμφαση στα πολυμέσα για μια πιο ολοκληρωμένη εκπαίδευση των ατόμων. Μέσα από την Περίπτωση του Ανοικτού  και εξ αποστάσεως Ελληνικού Πανεπιστημίου εντοπίσαμε μια εναλλακτική μέθοδος σπουδών για άτομα με αναπηρία. Τέλος κάνοντας μια αφηγηματική μελέτη περίπτωσης και βιβλιογραφική ανασκόπηση της Σχολής Κωφών δώσαμε τα δεδομένα για την Κυπριακή </a:t>
            </a:r>
            <a:r>
              <a:rPr lang="el-GR" sz="1100" dirty="0" smtClean="0">
                <a:latin typeface="Times New Roman" panose="02020603050405020304" pitchFamily="18" charset="0"/>
                <a:cs typeface="Times New Roman" panose="02020603050405020304" pitchFamily="18" charset="0"/>
              </a:rPr>
              <a:t>πραγματικότητα</a:t>
            </a:r>
          </a:p>
          <a:p>
            <a:endParaRPr lang="el-GR" sz="2400" dirty="0">
              <a:latin typeface="Times New Roman" panose="02020603050405020304" pitchFamily="18" charset="0"/>
              <a:cs typeface="Times New Roman" panose="02020603050405020304" pitchFamily="18" charset="0"/>
            </a:endParaRPr>
          </a:p>
          <a:p>
            <a:pPr algn="ctr"/>
            <a:r>
              <a:rPr lang="el-GR" sz="1200" b="1" u="sng" dirty="0">
                <a:latin typeface="Times New Roman" panose="02020603050405020304" pitchFamily="18" charset="0"/>
                <a:cs typeface="Times New Roman" panose="02020603050405020304" pitchFamily="18" charset="0"/>
              </a:rPr>
              <a:t>ΟΡΙΣΜΟΙ</a:t>
            </a:r>
          </a:p>
          <a:p>
            <a:pPr algn="just"/>
            <a:endParaRPr lang="el-GR" sz="2400" dirty="0"/>
          </a:p>
          <a:p>
            <a:pPr algn="just"/>
            <a:r>
              <a:rPr lang="el-GR" sz="1100" dirty="0">
                <a:latin typeface="Times New Roman" panose="02020603050405020304" pitchFamily="18" charset="0"/>
                <a:cs typeface="Times New Roman" panose="02020603050405020304" pitchFamily="18" charset="0"/>
              </a:rPr>
              <a:t>Κωφό παιδί  είναι αυτός που είτε φοράει ακουστικά είτε όχι, δεν αντιλαμβάνεται την ομιλία με την ακοή του μόνο. Χρησιμοποιεί κύρια το οπτικό κανάλι για να αντιληφθεί τους συνομιλητές του (</a:t>
            </a:r>
            <a:r>
              <a:rPr lang="el-GR" sz="1100" dirty="0" err="1">
                <a:latin typeface="Times New Roman" panose="02020603050405020304" pitchFamily="18" charset="0"/>
                <a:cs typeface="Times New Roman" panose="02020603050405020304" pitchFamily="18" charset="0"/>
              </a:rPr>
              <a:t>χειλεανάγνωση</a:t>
            </a:r>
            <a:r>
              <a:rPr lang="el-GR" sz="1100" dirty="0">
                <a:latin typeface="Times New Roman" panose="02020603050405020304" pitchFamily="18" charset="0"/>
                <a:cs typeface="Times New Roman" panose="02020603050405020304" pitchFamily="18" charset="0"/>
              </a:rPr>
              <a:t>, νοηματική γλώσσα, γραπτή γλώσσα). Η ακουστική απώλεια στις περιπτώσεις αυτές είναι από 70</a:t>
            </a:r>
            <a:r>
              <a:rPr lang="en-US" sz="1100" dirty="0">
                <a:latin typeface="Times New Roman" panose="02020603050405020304" pitchFamily="18" charset="0"/>
                <a:cs typeface="Times New Roman" panose="02020603050405020304" pitchFamily="18" charset="0"/>
              </a:rPr>
              <a:t>dB</a:t>
            </a:r>
            <a:r>
              <a:rPr lang="el-GR" sz="1100" dirty="0">
                <a:latin typeface="Times New Roman" panose="02020603050405020304" pitchFamily="18" charset="0"/>
                <a:cs typeface="Times New Roman" panose="02020603050405020304" pitchFamily="18" charset="0"/>
              </a:rPr>
              <a:t> και πάνω (Λαμπροπούλου, 2009)</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Βαρήκοος είναι αυτός που είτε φοράει ακουστικά είτε όχι, δυσκολεύεται να αντιληφθεί την ομιλία με την ακοή του μόνο. Το μεγαλύτερο ποσοστό των πληροφοριών της ομιλίας το αντιλαμβάνεται από την ακοή του. Η ακουστική βλάβη στις περιπτώσεις αυτές είναι από 35</a:t>
            </a:r>
            <a:r>
              <a:rPr lang="en-US" sz="1100" dirty="0">
                <a:latin typeface="Times New Roman" panose="02020603050405020304" pitchFamily="18" charset="0"/>
                <a:cs typeface="Times New Roman" panose="02020603050405020304" pitchFamily="18" charset="0"/>
              </a:rPr>
              <a:t>dB</a:t>
            </a:r>
            <a:r>
              <a:rPr lang="el-GR" sz="1100" dirty="0">
                <a:latin typeface="Times New Roman" panose="02020603050405020304" pitchFamily="18" charset="0"/>
                <a:cs typeface="Times New Roman" panose="02020603050405020304" pitchFamily="18" charset="0"/>
              </a:rPr>
              <a:t> έως 69</a:t>
            </a:r>
            <a:r>
              <a:rPr lang="en-US" sz="1100" dirty="0">
                <a:latin typeface="Times New Roman" panose="02020603050405020304" pitchFamily="18" charset="0"/>
                <a:cs typeface="Times New Roman" panose="02020603050405020304" pitchFamily="18" charset="0"/>
              </a:rPr>
              <a:t>dB</a:t>
            </a:r>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Τα κωφά και βαρήκοα παιδιά που έχουν χάσει την ακοή τους στα πρώτα χρόνια της ζωής τους συνήθως, πριν μάθουν να μιλάνε, χαρακτηρίζονται ως </a:t>
            </a:r>
            <a:r>
              <a:rPr lang="el-GR" sz="1100" dirty="0" err="1">
                <a:latin typeface="Times New Roman" panose="02020603050405020304" pitchFamily="18" charset="0"/>
                <a:cs typeface="Times New Roman" panose="02020603050405020304" pitchFamily="18" charset="0"/>
              </a:rPr>
              <a:t>προγλωσσικά</a:t>
            </a:r>
            <a:r>
              <a:rPr lang="el-GR" sz="1100" dirty="0">
                <a:latin typeface="Times New Roman" panose="02020603050405020304" pitchFamily="18" charset="0"/>
                <a:cs typeface="Times New Roman" panose="02020603050405020304" pitchFamily="18" charset="0"/>
              </a:rPr>
              <a:t> κωφά ή βαρήκοα παιδιά. Από την άλλη, μεταγλωσσικά κωφά ή βαρήκοα παιδιά χαρακτηρίζονται αυτά που έχουν χάσει την ακοή τους μετά τη κατάκτηση της γλώσσας δηλαδή μετά την ηλικία των 3-4 χρόνων. </a:t>
            </a:r>
          </a:p>
          <a:p>
            <a:endParaRPr lang="el-GR" dirty="0"/>
          </a:p>
          <a:p>
            <a:pPr algn="ctr"/>
            <a:r>
              <a:rPr lang="el-GR" sz="1200" b="1" u="sng" dirty="0">
                <a:latin typeface="Times New Roman" panose="02020603050405020304" pitchFamily="18" charset="0"/>
                <a:cs typeface="Times New Roman" panose="02020603050405020304" pitchFamily="18" charset="0"/>
              </a:rPr>
              <a:t>Ιστορικά Στοιχεία Η.Π.Α και Ευρώπης</a:t>
            </a:r>
            <a:endParaRPr lang="en-GB" sz="1200" dirty="0">
              <a:latin typeface="Times New Roman" panose="02020603050405020304" pitchFamily="18" charset="0"/>
              <a:cs typeface="Times New Roman" panose="02020603050405020304" pitchFamily="18" charset="0"/>
            </a:endParaRPr>
          </a:p>
          <a:p>
            <a:r>
              <a:rPr lang="el-GR" sz="2400" dirty="0">
                <a:latin typeface="Times New Roman" panose="02020603050405020304" pitchFamily="18" charset="0"/>
                <a:cs typeface="Times New Roman" panose="02020603050405020304" pitchFamily="18" charset="0"/>
              </a:rPr>
              <a:t> </a:t>
            </a:r>
            <a:r>
              <a:rPr lang="el-GR" sz="1100" dirty="0" smtClean="0">
                <a:latin typeface="Times New Roman" panose="02020603050405020304" pitchFamily="18" charset="0"/>
                <a:cs typeface="Times New Roman" panose="02020603050405020304" pitchFamily="18" charset="0"/>
              </a:rPr>
              <a:t>Από </a:t>
            </a:r>
            <a:r>
              <a:rPr lang="el-GR" sz="1100" dirty="0">
                <a:latin typeface="Times New Roman" panose="02020603050405020304" pitchFamily="18" charset="0"/>
                <a:cs typeface="Times New Roman" panose="02020603050405020304" pitchFamily="18" charset="0"/>
              </a:rPr>
              <a:t>τις μεγαλύτερες προκλήσεις για κωφά παιδιά είναι η κοινωνική ενσωμάτωση. Σύμφωνα με τους  </a:t>
            </a:r>
            <a:r>
              <a:rPr lang="el-GR" sz="1100" dirty="0" err="1">
                <a:latin typeface="Times New Roman" panose="02020603050405020304" pitchFamily="18" charset="0"/>
                <a:cs typeface="Times New Roman" panose="02020603050405020304" pitchFamily="18" charset="0"/>
              </a:rPr>
              <a:t>Stinson</a:t>
            </a:r>
            <a:r>
              <a:rPr lang="el-GR" sz="1100" dirty="0">
                <a:latin typeface="Times New Roman" panose="02020603050405020304" pitchFamily="18" charset="0"/>
                <a:cs typeface="Times New Roman" panose="02020603050405020304" pitchFamily="18" charset="0"/>
              </a:rPr>
              <a:t> και </a:t>
            </a:r>
            <a:r>
              <a:rPr lang="el-GR" sz="1100" dirty="0" err="1">
                <a:latin typeface="Times New Roman" panose="02020603050405020304" pitchFamily="18" charset="0"/>
                <a:cs typeface="Times New Roman" panose="02020603050405020304" pitchFamily="18" charset="0"/>
              </a:rPr>
              <a:t>Antia</a:t>
            </a:r>
            <a:r>
              <a:rPr lang="el-GR" sz="1100" dirty="0">
                <a:latin typeface="Times New Roman" panose="02020603050405020304" pitchFamily="18" charset="0"/>
                <a:cs typeface="Times New Roman" panose="02020603050405020304" pitchFamily="18" charset="0"/>
              </a:rPr>
              <a:t> (1999) η κοινωνική ενσωμάτωση ορίζεται για τα κωφά παιδιά ως η ικανότητα: (α) να </a:t>
            </a:r>
            <a:r>
              <a:rPr lang="el-GR" sz="1100" dirty="0" err="1">
                <a:latin typeface="Times New Roman" panose="02020603050405020304" pitchFamily="18" charset="0"/>
                <a:cs typeface="Times New Roman" panose="02020603050405020304" pitchFamily="18" charset="0"/>
              </a:rPr>
              <a:t>αλληλεπιδρούν</a:t>
            </a:r>
            <a:r>
              <a:rPr lang="el-GR" sz="1100" dirty="0">
                <a:latin typeface="Times New Roman" panose="02020603050405020304" pitchFamily="18" charset="0"/>
                <a:cs typeface="Times New Roman" panose="02020603050405020304" pitchFamily="18" charset="0"/>
              </a:rPr>
              <a:t> τόσο μεταξύ τους όσο και με τα ακούοντα παιδιά, (β) να συνάπτουν φιλίες και τέλος (γ) να γίνονται αποδεκτά από τους συμμαθητές τους. </a:t>
            </a:r>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Ο όρος και η έννοια της ενσωμάτωσης εμφανίζεται για πρώτη φορά ως "</a:t>
            </a:r>
            <a:r>
              <a:rPr lang="el-GR" sz="1100" dirty="0" err="1">
                <a:latin typeface="Times New Roman" panose="02020603050405020304" pitchFamily="18" charset="0"/>
                <a:cs typeface="Times New Roman" panose="02020603050405020304" pitchFamily="18" charset="0"/>
              </a:rPr>
              <a:t>mainstreaming</a:t>
            </a:r>
            <a:r>
              <a:rPr lang="el-GR" sz="1100" dirty="0">
                <a:latin typeface="Times New Roman" panose="02020603050405020304" pitchFamily="18" charset="0"/>
                <a:cs typeface="Times New Roman" panose="02020603050405020304" pitchFamily="18" charset="0"/>
              </a:rPr>
              <a:t>" στις Η.Π.Α στις αρχές, περίπου, του 1960. Οι πρόοδοι που σημειώθηκαν με τις μεθόδους διάγνωσης της βαρηκοΐας σε νεογνά και βρέφη, η δημιουργία δυνατών και εύχρηστων ακουστικών, τα θετικά αποτελέσματα των ερευνών στον τομέα της έγκαιρης παρέμβασης συντέλεσαν επίσης στη δημιουργία και εξάπλωση σχετικών προγραμμάτων</a:t>
            </a:r>
            <a:r>
              <a:rPr lang="el-GR" sz="1100" dirty="0" smtClean="0">
                <a:latin typeface="Times New Roman" panose="02020603050405020304" pitchFamily="18" charset="0"/>
                <a:cs typeface="Times New Roman" panose="02020603050405020304" pitchFamily="18" charset="0"/>
              </a:rPr>
              <a:t>.</a:t>
            </a:r>
            <a:endParaRPr lang="en-US" sz="1100" dirty="0" smtClean="0">
              <a:latin typeface="Times New Roman" panose="02020603050405020304" pitchFamily="18" charset="0"/>
              <a:cs typeface="Times New Roman" panose="02020603050405020304" pitchFamily="18" charset="0"/>
            </a:endParaRPr>
          </a:p>
          <a:p>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Στην Ευρώπη, υπήρξαν αρκετά εθνικά κινήματα για την ενσωμάτωση των κωφών παιδιών στα δημόσια σχολεία. Αυτού του είδους η ενσωμάτωση υποστηρίχτηκε στις αρχές του 19ου αιώνα στην Αγγλία από τον </a:t>
            </a:r>
            <a:r>
              <a:rPr lang="en-US" sz="1100" dirty="0" err="1">
                <a:latin typeface="Times New Roman" panose="02020603050405020304" pitchFamily="18" charset="0"/>
                <a:cs typeface="Times New Roman" panose="02020603050405020304" pitchFamily="18" charset="0"/>
              </a:rPr>
              <a:t>Arrowsmith</a:t>
            </a:r>
            <a:r>
              <a:rPr lang="el-GR" sz="1100" dirty="0">
                <a:latin typeface="Times New Roman" panose="02020603050405020304" pitchFamily="18" charset="0"/>
                <a:cs typeface="Times New Roman" panose="02020603050405020304" pitchFamily="18" charset="0"/>
              </a:rPr>
              <a:t> (1819), και αυτή η πρακτική γενικεύθηκε για κάποιο χρόνο στη Γερμανία, ιδιαίτερα στη Ρωσία (</a:t>
            </a:r>
            <a:r>
              <a:rPr lang="en-US" sz="1100" dirty="0">
                <a:latin typeface="Times New Roman" panose="02020603050405020304" pitchFamily="18" charset="0"/>
                <a:cs typeface="Times New Roman" panose="02020603050405020304" pitchFamily="18" charset="0"/>
              </a:rPr>
              <a:t>Gordon</a:t>
            </a:r>
            <a:r>
              <a:rPr lang="el-GR" sz="1100" dirty="0">
                <a:latin typeface="Times New Roman" panose="02020603050405020304" pitchFamily="18" charset="0"/>
                <a:cs typeface="Times New Roman" panose="02020603050405020304" pitchFamily="18" charset="0"/>
              </a:rPr>
              <a:t>, 1885</a:t>
            </a:r>
            <a:r>
              <a:rPr lang="en-US" sz="1100" dirty="0">
                <a:latin typeface="Times New Roman" panose="02020603050405020304" pitchFamily="18" charset="0"/>
                <a:cs typeface="Times New Roman" panose="02020603050405020304" pitchFamily="18" charset="0"/>
              </a:rPr>
              <a:t>a</a:t>
            </a:r>
            <a:r>
              <a:rPr lang="el-GR" sz="1100" dirty="0">
                <a:latin typeface="Times New Roman" panose="02020603050405020304" pitchFamily="18" charset="0"/>
                <a:cs typeface="Times New Roman" panose="02020603050405020304" pitchFamily="18" charset="0"/>
              </a:rPr>
              <a:t>). Στα μέσα του 19ου αιώνα, το κίνημα της ενσωμάτωσης ήταν </a:t>
            </a:r>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τόσο δυνατό στη Γαλλία που υπήρχε πρόβλεψη ότι όλα τα σχολεία των κωφών θα έκλειναν (</a:t>
            </a:r>
            <a:r>
              <a:rPr lang="en-US" sz="1100" dirty="0" err="1">
                <a:latin typeface="Times New Roman" panose="02020603050405020304" pitchFamily="18" charset="0"/>
                <a:cs typeface="Times New Roman" panose="02020603050405020304" pitchFamily="18" charset="0"/>
              </a:rPr>
              <a:t>Moores</a:t>
            </a:r>
            <a:r>
              <a:rPr lang="el-GR" sz="1100" dirty="0">
                <a:latin typeface="Times New Roman" panose="02020603050405020304" pitchFamily="18" charset="0"/>
                <a:cs typeface="Times New Roman" panose="02020603050405020304" pitchFamily="18" charset="0"/>
              </a:rPr>
              <a:t>, 1987). Σε κάθε περίπτωση, τα εθνικά κινήματα για την ενσωμάτωση που αναπτύχθηκαν το 19 αιώνα εξαφανίστηκαν πλήρως, και οι προσπάθειες θεωρήθηκαν αποτυχημένες. </a:t>
            </a:r>
            <a:endParaRPr lang="en-GB" sz="1100" dirty="0">
              <a:latin typeface="Times New Roman" panose="02020603050405020304" pitchFamily="18" charset="0"/>
              <a:cs typeface="Times New Roman" panose="02020603050405020304" pitchFamily="18" charset="0"/>
            </a:endParaRPr>
          </a:p>
          <a:p>
            <a:r>
              <a:rPr lang="el-GR" sz="1100" b="1"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 </a:t>
            </a:r>
            <a:r>
              <a:rPr lang="el-GR" sz="1100" dirty="0" smtClean="0">
                <a:latin typeface="Times New Roman" panose="02020603050405020304" pitchFamily="18" charset="0"/>
                <a:cs typeface="Times New Roman" panose="02020603050405020304" pitchFamily="18" charset="0"/>
              </a:rPr>
              <a:t>Ο  </a:t>
            </a:r>
            <a:r>
              <a:rPr lang="el-GR" sz="1100" dirty="0" err="1">
                <a:latin typeface="Times New Roman" panose="02020603050405020304" pitchFamily="18" charset="0"/>
                <a:cs typeface="Times New Roman" panose="02020603050405020304" pitchFamily="18" charset="0"/>
              </a:rPr>
              <a:t>Barlett</a:t>
            </a:r>
            <a:r>
              <a:rPr lang="el-GR" sz="1100" dirty="0">
                <a:latin typeface="Times New Roman" panose="02020603050405020304" pitchFamily="18" charset="0"/>
                <a:cs typeface="Times New Roman" panose="02020603050405020304" pitchFamily="18" charset="0"/>
              </a:rPr>
              <a:t> ίδρυσε ένα "οικογενειακό σχολείο (</a:t>
            </a:r>
            <a:r>
              <a:rPr lang="el-GR" sz="1100" dirty="0" err="1">
                <a:latin typeface="Times New Roman" panose="02020603050405020304" pitchFamily="18" charset="0"/>
                <a:cs typeface="Times New Roman" panose="02020603050405020304" pitchFamily="18" charset="0"/>
              </a:rPr>
              <a:t>family</a:t>
            </a:r>
            <a:r>
              <a:rPr lang="el-GR" sz="1100" dirty="0">
                <a:latin typeface="Times New Roman" panose="02020603050405020304" pitchFamily="18" charset="0"/>
                <a:cs typeface="Times New Roman" panose="02020603050405020304" pitchFamily="18" charset="0"/>
              </a:rPr>
              <a:t> </a:t>
            </a:r>
            <a:r>
              <a:rPr lang="el-GR" sz="1100" dirty="0" err="1">
                <a:latin typeface="Times New Roman" panose="02020603050405020304" pitchFamily="18" charset="0"/>
                <a:cs typeface="Times New Roman" panose="02020603050405020304" pitchFamily="18" charset="0"/>
              </a:rPr>
              <a:t>school</a:t>
            </a:r>
            <a:r>
              <a:rPr lang="el-GR" sz="1100" dirty="0">
                <a:latin typeface="Times New Roman" panose="02020603050405020304" pitchFamily="18" charset="0"/>
                <a:cs typeface="Times New Roman" panose="02020603050405020304" pitchFamily="18" charset="0"/>
              </a:rPr>
              <a:t>)" το οποίο δεχόταν ακούοντα και κωφά παιδία (</a:t>
            </a:r>
            <a:r>
              <a:rPr lang="el-GR" sz="1100" dirty="0" err="1">
                <a:latin typeface="Times New Roman" panose="02020603050405020304" pitchFamily="18" charset="0"/>
                <a:cs typeface="Times New Roman" panose="02020603050405020304" pitchFamily="18" charset="0"/>
              </a:rPr>
              <a:t>Barlett</a:t>
            </a:r>
            <a:r>
              <a:rPr lang="el-GR" sz="1100" dirty="0">
                <a:latin typeface="Times New Roman" panose="02020603050405020304" pitchFamily="18" charset="0"/>
                <a:cs typeface="Times New Roman" panose="02020603050405020304" pitchFamily="18" charset="0"/>
              </a:rPr>
              <a:t>, 1852). Ο ίδιος ακολούθησε μια φυσική γλωσσική προσέγγιση, στην οποία όλοι οι τρόποι επικοινωνίας που μετέρχονταν τόσο τα ακούοντα όσο και τα κωφά παιδιά ήταν αποδεκτοί. Το πρόγραμμα αυτό ήταν πολύ επιτυχημένο, όμως επιβίωσε μόνο όσο χρονικό διάστημα ο ίδιος ο </a:t>
            </a:r>
            <a:r>
              <a:rPr lang="el-GR" sz="1100" dirty="0" err="1">
                <a:latin typeface="Times New Roman" panose="02020603050405020304" pitchFamily="18" charset="0"/>
                <a:cs typeface="Times New Roman" panose="02020603050405020304" pitchFamily="18" charset="0"/>
              </a:rPr>
              <a:t>Barlett</a:t>
            </a:r>
            <a:r>
              <a:rPr lang="el-GR" sz="1100" dirty="0">
                <a:latin typeface="Times New Roman" panose="02020603050405020304" pitchFamily="18" charset="0"/>
                <a:cs typeface="Times New Roman" panose="02020603050405020304" pitchFamily="18" charset="0"/>
              </a:rPr>
              <a:t> το στήριξε.</a:t>
            </a:r>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 </a:t>
            </a:r>
            <a:endParaRPr lang="el-GR" sz="1100" dirty="0" smtClean="0">
              <a:latin typeface="Times New Roman" panose="02020603050405020304" pitchFamily="18" charset="0"/>
              <a:cs typeface="Times New Roman" panose="02020603050405020304" pitchFamily="18" charset="0"/>
            </a:endParaRPr>
          </a:p>
          <a:p>
            <a:r>
              <a:rPr lang="el-GR" sz="1100" dirty="0" smtClean="0">
                <a:latin typeface="Times New Roman" panose="02020603050405020304" pitchFamily="18" charset="0"/>
                <a:cs typeface="Times New Roman" panose="02020603050405020304" pitchFamily="18" charset="0"/>
              </a:rPr>
              <a:t>Ο </a:t>
            </a:r>
            <a:r>
              <a:rPr lang="el-GR" sz="1100" dirty="0" err="1">
                <a:latin typeface="Times New Roman" panose="02020603050405020304" pitchFamily="18" charset="0"/>
                <a:cs typeface="Times New Roman" panose="02020603050405020304" pitchFamily="18" charset="0"/>
              </a:rPr>
              <a:t>Alexander</a:t>
            </a:r>
            <a:r>
              <a:rPr lang="el-GR" sz="1100" dirty="0">
                <a:latin typeface="Times New Roman" panose="02020603050405020304" pitchFamily="18" charset="0"/>
                <a:cs typeface="Times New Roman" panose="02020603050405020304" pitchFamily="18" charset="0"/>
              </a:rPr>
              <a:t> </a:t>
            </a:r>
            <a:r>
              <a:rPr lang="el-GR" sz="1100" dirty="0" err="1">
                <a:latin typeface="Times New Roman" panose="02020603050405020304" pitchFamily="18" charset="0"/>
                <a:cs typeface="Times New Roman" panose="02020603050405020304" pitchFamily="18" charset="0"/>
              </a:rPr>
              <a:t>Graham</a:t>
            </a:r>
            <a:r>
              <a:rPr lang="el-GR" sz="1100" dirty="0">
                <a:latin typeface="Times New Roman" panose="02020603050405020304" pitchFamily="18" charset="0"/>
                <a:cs typeface="Times New Roman" panose="02020603050405020304" pitchFamily="18" charset="0"/>
              </a:rPr>
              <a:t> </a:t>
            </a:r>
            <a:r>
              <a:rPr lang="el-GR" sz="1100" dirty="0" err="1">
                <a:latin typeface="Times New Roman" panose="02020603050405020304" pitchFamily="18" charset="0"/>
                <a:cs typeface="Times New Roman" panose="02020603050405020304" pitchFamily="18" charset="0"/>
              </a:rPr>
              <a:t>Bell</a:t>
            </a:r>
            <a:r>
              <a:rPr lang="el-GR" sz="1100" dirty="0">
                <a:latin typeface="Times New Roman" panose="02020603050405020304" pitchFamily="18" charset="0"/>
                <a:cs typeface="Times New Roman" panose="02020603050405020304" pitchFamily="18" charset="0"/>
              </a:rPr>
              <a:t> ήταν ο αυτός  με τη περισσότερη επιρροή υποστηριχτής των προγραμμάτων ενσωμάτωσης για τα κωφά παιδιά ήταν, ο οποίος βάσισε την αντίθεσή του για την ξεχωριστή εκπαίδευση των κωφών σε ειδικά σχολεία σε λόγους γενετικούς και όχι εκπαιδευτικούς. </a:t>
            </a:r>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r>
              <a:rPr lang="el-GR" sz="1100" dirty="0" smtClean="0">
                <a:latin typeface="Times New Roman" panose="02020603050405020304" pitchFamily="18" charset="0"/>
                <a:cs typeface="Times New Roman" panose="02020603050405020304" pitchFamily="18" charset="0"/>
              </a:rPr>
              <a:t>Στην δεκαετία του 20ου αιώνα, στην Ελλάδα, η πρόβλεψη για παροχή κοινωνικών υπηρεσιών για άτομα με αναπηρία έθεσε τα θεμέλια για την ανάπτυξη του τομέα της ειδικής εκπαίδευσης (</a:t>
            </a:r>
            <a:r>
              <a:rPr lang="en-US" sz="1100" dirty="0" err="1" smtClean="0">
                <a:latin typeface="Times New Roman" panose="02020603050405020304" pitchFamily="18" charset="0"/>
                <a:cs typeface="Times New Roman" panose="02020603050405020304" pitchFamily="18" charset="0"/>
              </a:rPr>
              <a:t>Lampropoulou</a:t>
            </a:r>
            <a:r>
              <a:rPr lang="el-GR" sz="1100" dirty="0" smtClean="0">
                <a:latin typeface="Times New Roman" panose="02020603050405020304" pitchFamily="18" charset="0"/>
                <a:cs typeface="Times New Roman" panose="02020603050405020304" pitchFamily="18" charset="0"/>
              </a:rPr>
              <a:t> και </a:t>
            </a:r>
            <a:r>
              <a:rPr lang="en-US" sz="1100" dirty="0" err="1" smtClean="0">
                <a:latin typeface="Times New Roman" panose="02020603050405020304" pitchFamily="18" charset="0"/>
                <a:cs typeface="Times New Roman" panose="02020603050405020304" pitchFamily="18" charset="0"/>
              </a:rPr>
              <a:t>Padeliadou</a:t>
            </a:r>
            <a:r>
              <a:rPr lang="el-GR" sz="1100" dirty="0" smtClean="0">
                <a:latin typeface="Times New Roman" panose="02020603050405020304" pitchFamily="18" charset="0"/>
                <a:cs typeface="Times New Roman" panose="02020603050405020304" pitchFamily="18" charset="0"/>
              </a:rPr>
              <a:t> 1995).Επηρεασμένοι από την διεθνή εμπειρία στην δεκαετία του 70'  με προσπάθειες κυρίως από </a:t>
            </a:r>
            <a:r>
              <a:rPr lang="el-GR" sz="1100" dirty="0">
                <a:latin typeface="Times New Roman" panose="02020603050405020304" pitchFamily="18" charset="0"/>
                <a:cs typeface="Times New Roman" panose="02020603050405020304" pitchFamily="18" charset="0"/>
              </a:rPr>
              <a:t>ιδιωτικούς φορείς και ελάχιστα από τον δημόσιο άρχισαν οι προσπάθειες για παροχή ειδικών εκπαιδευτικών υπηρεσιών.   Στην Ελλάδα η επιρροή για ανάπτυξη του τομέα της ειδικής αγωγής προήλθε κυρίως από τη μίμηση ξένων προτύπων και όχι της ασκούμενης πίεσης των άμεσα ενδιαφερόμενων προσώπων  όπως γινόταν στις δυτικές χώρες.</a:t>
            </a:r>
            <a:endParaRPr lang="en-GB" sz="1100" dirty="0">
              <a:latin typeface="Times New Roman" panose="02020603050405020304" pitchFamily="18" charset="0"/>
              <a:cs typeface="Times New Roman" panose="02020603050405020304" pitchFamily="18" charset="0"/>
            </a:endParaRPr>
          </a:p>
          <a:p>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 πρώτο σχολείο για κωφά παιδιά ιδρύθηκε κατόπιν ιδιωτικής πρωτοβουλίας και  ήταν υπό τον έλεγχο του Υπουργείου Πρόνοιας (το οποίο αργότερα ονομάστηκε Υπουργείο Υγείας και Πρόνοιας). Από το 1956 μέχρι και το 1970, το Εθνικό Ίδρυμα Κωφών (ΕΙΚ) ίδρυσε σχολικά ιδρύματα για κωφούς μαθητές σε πέντε ακόμη πόλεις. Όλα αυτά τα σχολεία χρησιμοποιούσαν τη προφορική προσέγγιση μέχρι το 1984 οπότε και σημειώθηκε μία αλλαγή η οποία οδήγησε στη χρήση της Ελληνικής Νοηματικής </a:t>
            </a:r>
            <a:r>
              <a:rPr lang="el-GR" sz="1100" dirty="0" err="1">
                <a:latin typeface="Times New Roman" panose="02020603050405020304" pitchFamily="18" charset="0"/>
                <a:cs typeface="Times New Roman" panose="02020603050405020304" pitchFamily="18" charset="0"/>
              </a:rPr>
              <a:t>Γλώσσας.Τα</a:t>
            </a:r>
            <a:r>
              <a:rPr lang="el-GR" sz="1100" dirty="0">
                <a:latin typeface="Times New Roman" panose="02020603050405020304" pitchFamily="18" charset="0"/>
                <a:cs typeface="Times New Roman" panose="02020603050405020304" pitchFamily="18" charset="0"/>
              </a:rPr>
              <a:t> σχολεία αυτά περιλάμβαναν προγράμματα για κωφά παιδιά ηλικίας 0 έως 4 ετών και δημοτικά σχολεία για κωφούς μαθητές ηλικίας 6 έως 12 ετών. Τα σχολεία αυτά συνεχίζουν να λειτουργούν σήμερα χρηματοδοτούμενα από το Υπουργείο Υγείας και Πρόνοιας καθώς και άλλες πηγές, όπως δωρεές, συμβολή και συνεισφορά εύπορων πολιτών. Οι μαθητές στα σχολεία αυτά δεν πληρώνουν δίδακτρα. Τα σχολεία του Εθνικού Ιδρύματος Κωφών (ΕΙΚ) και τα δημόσια σχολεία για κωφούς μαθητές τα οποία ακολούθησαν των παραπάνω εκπαιδευτικών πλαισίων ακολουθούν το ίδιο πρόγραμμα σπουδών.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smtClean="0">
                <a:latin typeface="Times New Roman" panose="02020603050405020304" pitchFamily="18" charset="0"/>
                <a:cs typeface="Times New Roman" panose="02020603050405020304" pitchFamily="18" charset="0"/>
              </a:rPr>
              <a:t>Με </a:t>
            </a:r>
            <a:r>
              <a:rPr lang="el-GR" sz="1100" dirty="0">
                <a:latin typeface="Times New Roman" panose="02020603050405020304" pitchFamily="18" charset="0"/>
                <a:cs typeface="Times New Roman" panose="02020603050405020304" pitchFamily="18" charset="0"/>
              </a:rPr>
              <a:t>κάλυψη από την Ελληνικής Ομοσπονδίας Κωφών, οργανώσεις κωφών γίνονταν για κάλυψη και προστασία τους. Με εποπτεία του Υπουργείου Παιδείας, στις μέρες μας  υπάρχει επιπλέον ένα εθνικό σύστημα προγραμμάτων δημόσιων σχολείων για τους κωφούς μαθητές . Το σχολικό σύστημα  περιλαμβάνει προγράμματα προσχολικής, πρωτοβάθμιας, δευτεροβάθμιας και τριτοβάθμιας εκπαίδευσης για κωφά παιδιά από την ηλικία των τριών έως και 25 ετών</a:t>
            </a:r>
            <a:r>
              <a:rPr lang="el-GR"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a:p>
            <a:pPr algn="just"/>
            <a:endParaRPr lang="en-US" sz="1000" dirty="0"/>
          </a:p>
          <a:p>
            <a:pPr algn="ctr"/>
            <a:r>
              <a:rPr lang="el-GR" sz="1200" b="1" u="sng" dirty="0">
                <a:latin typeface="Times New Roman" panose="02020603050405020304" pitchFamily="18" charset="0"/>
                <a:cs typeface="Times New Roman" panose="02020603050405020304" pitchFamily="18" charset="0"/>
              </a:rPr>
              <a:t>Η νοηματική γλώσσα </a:t>
            </a:r>
            <a:r>
              <a:rPr lang="el-GR" sz="1200" b="1" u="sng">
                <a:latin typeface="Times New Roman" panose="02020603050405020304" pitchFamily="18" charset="0"/>
                <a:cs typeface="Times New Roman" panose="02020603050405020304" pitchFamily="18" charset="0"/>
              </a:rPr>
              <a:t>στην </a:t>
            </a:r>
            <a:r>
              <a:rPr lang="el-GR" sz="1200" b="1" u="sng" smtClean="0">
                <a:latin typeface="Times New Roman" panose="02020603050405020304" pitchFamily="18" charset="0"/>
                <a:cs typeface="Times New Roman" panose="02020603050405020304" pitchFamily="18" charset="0"/>
              </a:rPr>
              <a:t>Ελλάδα</a:t>
            </a:r>
            <a:endParaRPr lang="en-GB" sz="1200" dirty="0">
              <a:latin typeface="Times New Roman" panose="02020603050405020304" pitchFamily="18" charset="0"/>
              <a:cs typeface="Times New Roman" panose="02020603050405020304" pitchFamily="18" charset="0"/>
            </a:endParaRPr>
          </a:p>
          <a:p>
            <a:pPr algn="just"/>
            <a:r>
              <a:rPr lang="el-GR" sz="1100" b="1" dirty="0">
                <a:latin typeface="Times New Roman" panose="02020603050405020304" pitchFamily="18" charset="0"/>
                <a:cs typeface="Times New Roman" panose="02020603050405020304" pitchFamily="18" charset="0"/>
              </a:rPr>
              <a:t> </a:t>
            </a:r>
            <a:endParaRPr lang="el-GR" sz="1100" dirty="0" smtClean="0">
              <a:latin typeface="Times New Roman" panose="02020603050405020304" pitchFamily="18" charset="0"/>
              <a:cs typeface="Times New Roman" panose="02020603050405020304" pitchFamily="18" charset="0"/>
            </a:endParaRPr>
          </a:p>
          <a:p>
            <a:pPr algn="just"/>
            <a:r>
              <a:rPr lang="el-GR" sz="1100" dirty="0" smtClean="0">
                <a:latin typeface="Times New Roman" panose="02020603050405020304" pitchFamily="18" charset="0"/>
                <a:cs typeface="Times New Roman" panose="02020603050405020304" pitchFamily="18" charset="0"/>
              </a:rPr>
              <a:t>Στην </a:t>
            </a:r>
            <a:r>
              <a:rPr lang="el-GR" sz="1100" dirty="0">
                <a:latin typeface="Times New Roman" panose="02020603050405020304" pitchFamily="18" charset="0"/>
                <a:cs typeface="Times New Roman" panose="02020603050405020304" pitchFamily="18" charset="0"/>
              </a:rPr>
              <a:t>Ελλάδα η προφορική μέθοδος για εκπαίδευση των κωφών παιδιών ήταν η μόνη αποδεκτή μέθοδος επικοινωνίας μέχρι το 1984. Στη συνέχεια, σεμινάρια και άλλες επικοινωνιακές μέθοδοι, σε συνδυασμό και με την χαμηλή σχολική πρόοδο των κωφών μαθητών ως αποτέλεσμα της προφορικής εκπαίδευσης, οδήγησαν στη χρήση της ολικής μεθόδου επικοινωνίας. Η νοηματική γλώσσα άρχισε να μαθαίνεται από δασκάλους και να χρησιμοποιείται στις τάξεις ως μέθοδος επικοινωνίας. Σε συνδυασμό και με το δακτυλικό αλφάβητο χρησιμοποιούν την νοηματική γλώσσα για να διδάξουν την ελληνική γλώσσα στους κωφούς μαθητές τους.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Περιορισμένες είναι όμως οι ευκαιρίες τόσο για κωφά άτομα στο γυμνάσιο όσο και για την επαγγελματική τους ανέλιξης στην Ελλάδα.  Δύο μικρά τεχνικά σχολικά προγράμματα προσαρτημένα σε ειδικά σχολεία για κωφούς έχουν αναπτυχθεί από το Υπουργείο Παιδείας και εξυπηρετούν περιορισμένο αριθμό κωφών μαθητών. Επιπλέον, κατά τόπους έχουν αναπτυχθεί ορισμένα προγράμματα επαγγελματικής κατάρτισης για κωφούς μαθητές τα οποία εν μέρει χρηματοδοτούνται από προγράμματα της Ευρωπαϊκής Ένωσης (Λαμπροπούλου, 2003).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Οι κωφοί οι οποίοι χρησιμοποιούν την προφορική επικοινωνία έχουν πιο εύκολη πρόσβαση στην συζήτηση της τάξης, παρόλα αυτά και αυτοί υστερούν σημαντικά σε σχέση με τους ακούοντες συμμαθητές τους (</a:t>
            </a:r>
            <a:r>
              <a:rPr lang="en-US" sz="1100" dirty="0">
                <a:latin typeface="Times New Roman" panose="02020603050405020304" pitchFamily="18" charset="0"/>
                <a:cs typeface="Times New Roman" panose="02020603050405020304" pitchFamily="18" charset="0"/>
              </a:rPr>
              <a:t>Stinson</a:t>
            </a:r>
            <a:r>
              <a:rPr lang="el-GR" sz="1100" dirty="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Liu</a:t>
            </a:r>
            <a:r>
              <a:rPr lang="el-GR" sz="1100" dirty="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Saur</a:t>
            </a:r>
            <a:r>
              <a:rPr lang="el-GR" sz="1100" dirty="0">
                <a:latin typeface="Times New Roman" panose="02020603050405020304" pitchFamily="18" charset="0"/>
                <a:cs typeface="Times New Roman" panose="02020603050405020304" pitchFamily="18" charset="0"/>
              </a:rPr>
              <a:t>, &amp; </a:t>
            </a:r>
            <a:r>
              <a:rPr lang="en-US" sz="1100" dirty="0">
                <a:latin typeface="Times New Roman" panose="02020603050405020304" pitchFamily="18" charset="0"/>
                <a:cs typeface="Times New Roman" panose="02020603050405020304" pitchFamily="18" charset="0"/>
              </a:rPr>
              <a:t>Long</a:t>
            </a:r>
            <a:r>
              <a:rPr lang="el-GR" sz="1100" dirty="0">
                <a:latin typeface="Times New Roman" panose="02020603050405020304" pitchFamily="18" charset="0"/>
                <a:cs typeface="Times New Roman" panose="02020603050405020304" pitchFamily="18" charset="0"/>
              </a:rPr>
              <a:t>, 1996). Η μεγαλύτερη δυσκολία για τους κωφούς μαθητές είναι να εντοπίσουν τον ομιλητή μέσα σε μια συζήτηση στην τάξη. Το μέσο επίπεδο θορύβου μιας αίθουσας ακουόντων μπορεί να κάνει αδύνατη τη κατανόηση της συζήτησης των άλλων μαθητών και κυρίως όταν μιλούν ταυτόχρονα περισσότεροι του ενός πρόσωπα. Επιπλέον, οι μαθητές που έχουν</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την βοήθεια του </a:t>
            </a:r>
            <a:r>
              <a:rPr lang="el-GR" sz="1100" b="1" dirty="0">
                <a:latin typeface="Times New Roman" panose="02020603050405020304" pitchFamily="18" charset="0"/>
                <a:cs typeface="Times New Roman" panose="02020603050405020304" pitchFamily="18" charset="0"/>
              </a:rPr>
              <a:t>διερμηνέα,</a:t>
            </a:r>
            <a:r>
              <a:rPr lang="el-GR" sz="1100" dirty="0">
                <a:latin typeface="Times New Roman" panose="02020603050405020304" pitchFamily="18" charset="0"/>
                <a:cs typeface="Times New Roman" panose="02020603050405020304" pitchFamily="18" charset="0"/>
              </a:rPr>
              <a:t> πιθανόν να μην </a:t>
            </a:r>
            <a:r>
              <a:rPr lang="el-GR" sz="1100" dirty="0" smtClean="0">
                <a:latin typeface="Times New Roman" panose="02020603050405020304" pitchFamily="18" charset="0"/>
                <a:cs typeface="Times New Roman" panose="02020603050405020304" pitchFamily="18" charset="0"/>
              </a:rPr>
              <a:t>μπορούν </a:t>
            </a:r>
            <a:r>
              <a:rPr lang="el-GR" sz="1100" dirty="0">
                <a:latin typeface="Times New Roman" panose="02020603050405020304" pitchFamily="18" charset="0"/>
                <a:cs typeface="Times New Roman" panose="02020603050405020304" pitchFamily="18" charset="0"/>
              </a:rPr>
              <a:t>να απαντήσουν και να συμμετέχουν στην ροή</a:t>
            </a:r>
            <a:r>
              <a:rPr lang="en-US" sz="1100" dirty="0">
                <a:latin typeface="Times New Roman" panose="02020603050405020304" pitchFamily="18" charset="0"/>
                <a:cs typeface="Times New Roman" panose="02020603050405020304" pitchFamily="18" charset="0"/>
              </a:rPr>
              <a:t> </a:t>
            </a:r>
            <a:r>
              <a:rPr lang="el-GR" sz="1100" dirty="0">
                <a:latin typeface="Times New Roman" panose="02020603050405020304" pitchFamily="18" charset="0"/>
                <a:cs typeface="Times New Roman" panose="02020603050405020304" pitchFamily="18" charset="0"/>
              </a:rPr>
              <a:t>της συζήτησης λόγω του κενού που υφίσταται ανάμεσα στον ομιλητή και το  ́ ́</a:t>
            </a:r>
            <a:r>
              <a:rPr lang="el-GR" sz="1100" dirty="0" err="1">
                <a:latin typeface="Times New Roman" panose="02020603050405020304" pitchFamily="18" charset="0"/>
                <a:cs typeface="Times New Roman" panose="02020603050405020304" pitchFamily="18" charset="0"/>
              </a:rPr>
              <a:t>νοηματισμένο</a:t>
            </a:r>
            <a:r>
              <a:rPr lang="el-GR" sz="1100" dirty="0">
                <a:latin typeface="Times New Roman" panose="02020603050405020304" pitchFamily="18" charset="0"/>
                <a:cs typeface="Times New Roman" panose="02020603050405020304" pitchFamily="18" charset="0"/>
              </a:rPr>
              <a:t> ́ ́ μήνυμα που αυτός θα δεχτεί (</a:t>
            </a:r>
            <a:r>
              <a:rPr lang="el-GR" sz="1100" dirty="0" err="1">
                <a:latin typeface="Times New Roman" panose="02020603050405020304" pitchFamily="18" charset="0"/>
                <a:cs typeface="Times New Roman" panose="02020603050405020304" pitchFamily="18" charset="0"/>
              </a:rPr>
              <a:t>Stinson</a:t>
            </a:r>
            <a:r>
              <a:rPr lang="el-GR" sz="1100" dirty="0">
                <a:latin typeface="Times New Roman" panose="02020603050405020304" pitchFamily="18" charset="0"/>
                <a:cs typeface="Times New Roman" panose="02020603050405020304" pitchFamily="18" charset="0"/>
              </a:rPr>
              <a:t>, </a:t>
            </a:r>
            <a:r>
              <a:rPr lang="el-GR" sz="1100" dirty="0" err="1">
                <a:latin typeface="Times New Roman" panose="02020603050405020304" pitchFamily="18" charset="0"/>
                <a:cs typeface="Times New Roman" panose="02020603050405020304" pitchFamily="18" charset="0"/>
              </a:rPr>
              <a:t>Liu</a:t>
            </a:r>
            <a:r>
              <a:rPr lang="el-GR" sz="1100" dirty="0">
                <a:latin typeface="Times New Roman" panose="02020603050405020304" pitchFamily="18" charset="0"/>
                <a:cs typeface="Times New Roman" panose="02020603050405020304" pitchFamily="18" charset="0"/>
              </a:rPr>
              <a:t>, </a:t>
            </a:r>
            <a:r>
              <a:rPr lang="el-GR" sz="1100" dirty="0" err="1">
                <a:latin typeface="Times New Roman" panose="02020603050405020304" pitchFamily="18" charset="0"/>
                <a:cs typeface="Times New Roman" panose="02020603050405020304" pitchFamily="18" charset="0"/>
              </a:rPr>
              <a:t>Saur</a:t>
            </a:r>
            <a:r>
              <a:rPr lang="el-GR" sz="1100" dirty="0">
                <a:latin typeface="Times New Roman" panose="02020603050405020304" pitchFamily="18" charset="0"/>
                <a:cs typeface="Times New Roman" panose="02020603050405020304" pitchFamily="18" charset="0"/>
              </a:rPr>
              <a:t>, &amp; </a:t>
            </a:r>
            <a:r>
              <a:rPr lang="el-GR" sz="1100" dirty="0" err="1">
                <a:latin typeface="Times New Roman" panose="02020603050405020304" pitchFamily="18" charset="0"/>
                <a:cs typeface="Times New Roman" panose="02020603050405020304" pitchFamily="18" charset="0"/>
              </a:rPr>
              <a:t>Long</a:t>
            </a:r>
            <a:r>
              <a:rPr lang="el-GR" sz="1100" dirty="0">
                <a:latin typeface="Times New Roman" panose="02020603050405020304" pitchFamily="18" charset="0"/>
                <a:cs typeface="Times New Roman" panose="02020603050405020304" pitchFamily="18" charset="0"/>
              </a:rPr>
              <a:t>, 1996</a:t>
            </a:r>
            <a:r>
              <a:rPr lang="el-GR" sz="1100" dirty="0" smtClean="0">
                <a:latin typeface="Times New Roman" panose="02020603050405020304" pitchFamily="18" charset="0"/>
                <a:cs typeface="Times New Roman" panose="02020603050405020304" pitchFamily="18" charset="0"/>
              </a:rPr>
              <a:t>).</a:t>
            </a:r>
            <a:r>
              <a:rPr lang="en-US" sz="1100" dirty="0" smtClean="0">
                <a:latin typeface="Times New Roman" panose="02020603050405020304" pitchFamily="18" charset="0"/>
                <a:cs typeface="Times New Roman" panose="02020603050405020304" pitchFamily="18" charset="0"/>
              </a:rPr>
              <a:t> </a:t>
            </a:r>
          </a:p>
          <a:p>
            <a:endParaRPr lang="en-US" sz="1000" dirty="0"/>
          </a:p>
          <a:p>
            <a:endParaRPr lang="en-US" sz="1000" dirty="0" smtClean="0"/>
          </a:p>
          <a:p>
            <a:endParaRPr lang="en-GB" sz="1000" dirty="0"/>
          </a:p>
          <a:p>
            <a:pPr algn="ctr"/>
            <a:r>
              <a:rPr lang="el-GR" sz="1100" b="1" u="sng" dirty="0">
                <a:latin typeface="Times New Roman" panose="02020603050405020304" pitchFamily="18" charset="0"/>
                <a:cs typeface="Times New Roman" panose="02020603050405020304" pitchFamily="18" charset="0"/>
              </a:rPr>
              <a:t>Η Εκπαίδευση των κωφών μέσα από τη μέθοδο των Πολυμέσων</a:t>
            </a:r>
            <a:endParaRPr lang="en-GB" sz="1100" dirty="0">
              <a:latin typeface="Times New Roman" panose="02020603050405020304" pitchFamily="18" charset="0"/>
              <a:cs typeface="Times New Roman" panose="02020603050405020304" pitchFamily="18" charset="0"/>
            </a:endParaRPr>
          </a:p>
          <a:p>
            <a:pPr algn="just"/>
            <a:r>
              <a:rPr lang="el-GR" sz="1100" b="1"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Έχοντας ως σκοπό το σχεδιασμό μιας </a:t>
            </a:r>
            <a:r>
              <a:rPr lang="el-GR" sz="1100" dirty="0" err="1">
                <a:latin typeface="Times New Roman" panose="02020603050405020304" pitchFamily="18" charset="0"/>
                <a:cs typeface="Times New Roman" panose="02020603050405020304" pitchFamily="18" charset="0"/>
              </a:rPr>
              <a:t>πολυμεσικής</a:t>
            </a:r>
            <a:r>
              <a:rPr lang="el-GR" sz="1100" dirty="0">
                <a:latin typeface="Times New Roman" panose="02020603050405020304" pitchFamily="18" charset="0"/>
                <a:cs typeface="Times New Roman" panose="02020603050405020304" pitchFamily="18" charset="0"/>
              </a:rPr>
              <a:t> εφαρμογής, ικανής να κινήσει τον ενδιαφέρον του κωφού παιδιού, σε πρώτο στάδιο, αλλά και συγχρόνως διδακτικής για τη διευκόλυνση και</a:t>
            </a:r>
            <a:r>
              <a:rPr lang="el-GR" sz="1100" b="1" dirty="0">
                <a:latin typeface="Times New Roman" panose="02020603050405020304" pitchFamily="18" charset="0"/>
                <a:cs typeface="Times New Roman" panose="02020603050405020304" pitchFamily="18" charset="0"/>
              </a:rPr>
              <a:t> </a:t>
            </a:r>
            <a:r>
              <a:rPr lang="el-GR" sz="1100" dirty="0">
                <a:latin typeface="Times New Roman" panose="02020603050405020304" pitchFamily="18" charset="0"/>
                <a:cs typeface="Times New Roman" panose="02020603050405020304" pitchFamily="18" charset="0"/>
              </a:rPr>
              <a:t>επέκταση της γλωσσικής διδασκαλίας, χρειάστηκε πολύ μεγάλη προσοχή στην επιλογή υλικού. Βασική προϋπόθεση ήταν η γνώση των μαθησιακών δυσκολιών που εμφανίζει ένα παιδί με πρόβλημα ακοής, η αξιολόγηση των ήδη χρησιμοποιούμενων μεθόδων, για να γίνουν στη συνέχεια προτάσεις για τη συμπλήρωση τους, με τέτοιο τρόπο, ώστε να καλυφθούν τυχόν υπάρχοντα κενά που δυσχεραίνουν την όλη διδακτική διαδικασία. Καταλήξαμε στη δημιουργία ενός ηλεκτρονικού βιβλίου, το οποίο περιέχει ένα πολυμορφικό λεξικό με βασικές λέξεις, καθώς και ένα παιχνίδι, για την εκμάθηση της Ελληνικής Νοηματικής Γλώσσας. </a:t>
            </a:r>
            <a:endParaRPr lang="en-GB" sz="1100" dirty="0">
              <a:latin typeface="Times New Roman" panose="02020603050405020304" pitchFamily="18" charset="0"/>
              <a:cs typeface="Times New Roman" panose="02020603050405020304" pitchFamily="18" charset="0"/>
            </a:endParaRPr>
          </a:p>
          <a:p>
            <a:pPr algn="just"/>
            <a:r>
              <a:rPr lang="el-GR" sz="1100" b="1"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 κυριότερο πλεονέκτημα των πολυμέσων σε σχέση με τα παραδοσιακά εργαλεία διδασκαλίας είναι ότι η </a:t>
            </a:r>
            <a:r>
              <a:rPr lang="el-GR" sz="1100" u="sng" dirty="0">
                <a:latin typeface="Times New Roman" panose="02020603050405020304" pitchFamily="18" charset="0"/>
                <a:cs typeface="Times New Roman" panose="02020603050405020304" pitchFamily="18" charset="0"/>
              </a:rPr>
              <a:t>οπτική εντύπωση</a:t>
            </a:r>
            <a:r>
              <a:rPr lang="el-GR" sz="1100" dirty="0">
                <a:latin typeface="Times New Roman" panose="02020603050405020304" pitchFamily="18" charset="0"/>
                <a:cs typeface="Times New Roman" panose="02020603050405020304" pitchFamily="18" charset="0"/>
              </a:rPr>
              <a:t> που δημιουργείται από τις εικόνες και τα βίντεο που περιέχει η </a:t>
            </a:r>
            <a:r>
              <a:rPr lang="el-GR" sz="1100" dirty="0" err="1">
                <a:latin typeface="Times New Roman" panose="02020603050405020304" pitchFamily="18" charset="0"/>
                <a:cs typeface="Times New Roman" panose="02020603050405020304" pitchFamily="18" charset="0"/>
              </a:rPr>
              <a:t>πολυμεσική</a:t>
            </a:r>
            <a:r>
              <a:rPr lang="el-GR" sz="1100" dirty="0">
                <a:latin typeface="Times New Roman" panose="02020603050405020304" pitchFamily="18" charset="0"/>
                <a:cs typeface="Times New Roman" panose="02020603050405020304" pitchFamily="18" charset="0"/>
              </a:rPr>
              <a:t> εφαρμογή είναι αμεσότερη και έχει καλύτερα αποτελέσματα από την απλή ομιλία. Είναι βέβαιο ότι μία εικόνα είναι πιο παραστατική και περιγραφική από την ομιλία. Η χρήση βίντεο και ήχου εμπλουτίζει την </a:t>
            </a:r>
            <a:r>
              <a:rPr lang="el-GR" sz="1100" dirty="0" err="1">
                <a:latin typeface="Times New Roman" panose="02020603050405020304" pitchFamily="18" charset="0"/>
                <a:cs typeface="Times New Roman" panose="02020603050405020304" pitchFamily="18" charset="0"/>
              </a:rPr>
              <a:t>πολυμεσική</a:t>
            </a:r>
            <a:r>
              <a:rPr lang="el-GR" sz="1100" dirty="0">
                <a:latin typeface="Times New Roman" panose="02020603050405020304" pitchFamily="18" charset="0"/>
                <a:cs typeface="Times New Roman" panose="02020603050405020304" pitchFamily="18" charset="0"/>
              </a:rPr>
              <a:t> εφαρμογή και την κάνει πιο θελκτική από ένα βιβλίο. Η </a:t>
            </a:r>
            <a:r>
              <a:rPr lang="el-GR" sz="1100" u="sng" dirty="0">
                <a:latin typeface="Times New Roman" panose="02020603050405020304" pitchFamily="18" charset="0"/>
                <a:cs typeface="Times New Roman" panose="02020603050405020304" pitchFamily="18" charset="0"/>
              </a:rPr>
              <a:t>ύπαρξη </a:t>
            </a:r>
            <a:r>
              <a:rPr lang="el-GR" sz="1100" u="sng" dirty="0" err="1">
                <a:latin typeface="Times New Roman" panose="02020603050405020304" pitchFamily="18" charset="0"/>
                <a:cs typeface="Times New Roman" panose="02020603050405020304" pitchFamily="18" charset="0"/>
              </a:rPr>
              <a:t>αλληλεπιδραστικότητας</a:t>
            </a:r>
            <a:r>
              <a:rPr lang="el-GR" sz="1100" dirty="0">
                <a:latin typeface="Times New Roman" panose="02020603050405020304" pitchFamily="18" charset="0"/>
                <a:cs typeface="Times New Roman" panose="02020603050405020304" pitchFamily="18" charset="0"/>
              </a:rPr>
              <a:t> ενθαρρύνει την ενεργητική συμμετοχή και την παρέμβαση του χρήστη. Ο βασικός στόχος είναι η προσαρμογή της παρουσίασης στις ατομικές ανάγκες του κάθε χρήστη, αφού μπορεί επιπλέον να καθορίσει την σειρά, την ταχύτητα και την μορφή της παρουσίασης της πληροφορίας, σύμφωνα με τις προτιμήσεις τους.</a:t>
            </a:r>
            <a:endParaRPr lang="en-GB" sz="1100" dirty="0">
              <a:latin typeface="Times New Roman" panose="02020603050405020304" pitchFamily="18" charset="0"/>
              <a:cs typeface="Times New Roman" panose="02020603050405020304" pitchFamily="18" charset="0"/>
            </a:endParaRPr>
          </a:p>
          <a:p>
            <a:endParaRPr lang="en-US" dirty="0"/>
          </a:p>
        </p:txBody>
      </p:sp>
      <p:sp>
        <p:nvSpPr>
          <p:cNvPr id="457" name="Text Placeholder 456"/>
          <p:cNvSpPr>
            <a:spLocks noGrp="1"/>
          </p:cNvSpPr>
          <p:nvPr>
            <p:ph type="body" sz="quarter" idx="11"/>
          </p:nvPr>
        </p:nvSpPr>
        <p:spPr>
          <a:xfrm>
            <a:off x="529393" y="6117784"/>
            <a:ext cx="11888949" cy="727882"/>
          </a:xfrm>
        </p:spPr>
        <p:txBody>
          <a:bodyPr/>
          <a:lstStyle/>
          <a:p>
            <a:r>
              <a:rPr lang="el-GR" sz="1200" dirty="0">
                <a:latin typeface="Times New Roman" panose="02020603050405020304" pitchFamily="18" charset="0"/>
                <a:cs typeface="Times New Roman" panose="02020603050405020304" pitchFamily="18" charset="0"/>
              </a:rPr>
              <a:t>ΕΙΣΑΓΩΓΗ</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60" name="Text Placeholder 459"/>
          <p:cNvSpPr>
            <a:spLocks noGrp="1"/>
          </p:cNvSpPr>
          <p:nvPr>
            <p:ph type="body" sz="quarter" idx="20"/>
          </p:nvPr>
        </p:nvSpPr>
        <p:spPr>
          <a:xfrm>
            <a:off x="529391" y="24027681"/>
            <a:ext cx="11891854" cy="859901"/>
          </a:xfrm>
        </p:spPr>
        <p:txBody>
          <a:bodyPr/>
          <a:lstStyle/>
          <a:p>
            <a:endParaRPr lang="en-US" dirty="0"/>
          </a:p>
        </p:txBody>
      </p:sp>
      <p:sp>
        <p:nvSpPr>
          <p:cNvPr id="461" name="Text Placeholder 460"/>
          <p:cNvSpPr>
            <a:spLocks noGrp="1"/>
          </p:cNvSpPr>
          <p:nvPr>
            <p:ph type="body" sz="quarter" idx="25"/>
          </p:nvPr>
        </p:nvSpPr>
        <p:spPr>
          <a:xfrm>
            <a:off x="12725245" y="5813257"/>
            <a:ext cx="11888795" cy="945520"/>
          </a:xfrm>
        </p:spPr>
        <p:txBody>
          <a:bodyPr/>
          <a:lstStyle/>
          <a:p>
            <a:r>
              <a:rPr lang="el-GR" sz="1200" dirty="0">
                <a:latin typeface="Times New Roman" panose="02020603050405020304" pitchFamily="18" charset="0"/>
                <a:cs typeface="Times New Roman" panose="02020603050405020304" pitchFamily="18" charset="0"/>
              </a:rPr>
              <a:t> Ο ρόλος και η πορεία του Διερμηνέα μέσα στα χρόνια</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62" name="Text Placeholder 461"/>
          <p:cNvSpPr>
            <a:spLocks noGrp="1"/>
          </p:cNvSpPr>
          <p:nvPr>
            <p:ph type="body" sz="quarter" idx="26"/>
          </p:nvPr>
        </p:nvSpPr>
        <p:spPr>
          <a:xfrm>
            <a:off x="12954000" y="6786445"/>
            <a:ext cx="11247120" cy="9510371"/>
          </a:xfrm>
        </p:spPr>
        <p:txBody>
          <a:bodyPr/>
          <a:lstStyle/>
          <a:p>
            <a:pPr algn="just"/>
            <a:r>
              <a:rPr lang="el-GR" sz="1100" dirty="0">
                <a:latin typeface="Times New Roman" panose="02020603050405020304" pitchFamily="18" charset="0"/>
                <a:cs typeface="Times New Roman" panose="02020603050405020304" pitchFamily="18" charset="0"/>
              </a:rPr>
              <a:t>Τα τελευταία χρόνια ολοένα και περισσότεροι κωφοί μαθητές φοιτούν στα σχολεία γενικής εκπαίδευσης. Η ανάγκη των διερμηνέων νοηματικής γλώσσας είναι η εξασφάλιση κατάλληλης εκπαίδευσης στα άτομα που θα εργαστούν με κωφούς μαθητές. Η κατάσταση παρουσιάζει μεγάλες διαφοροποιήσεις τόσο στην Ευρώπη όσο και στις Ηνωμένες πολιτείες της Αμερικής. Υπάρχουν χώρες όπου η παροχή διερμηνείας καλύπτει κάθε πτυχή της εκπαιδευτικής διαδικασίας, όπως η Φιλανδία, άλλες που καλύπτεται το μεγαλύτερο μέρος της εκπαίδευσης και άλλες που δεν έχει ληφθεί καμία μέριμνα για την πρόσβαση των κωφών μαθητών στο μάθημα.</a:t>
            </a:r>
            <a:endParaRPr lang="en-GB" sz="1100" dirty="0">
              <a:latin typeface="Times New Roman" panose="02020603050405020304" pitchFamily="18" charset="0"/>
              <a:cs typeface="Times New Roman" panose="02020603050405020304" pitchFamily="18" charset="0"/>
            </a:endParaRPr>
          </a:p>
          <a:p>
            <a:pPr algn="just"/>
            <a:r>
              <a:rPr lang="en-US"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Στην Ελλάδα, το νομικό πλαίσιο αναγνωρίζει την Ελληνική Νοηματική Γλώσσα ως πρώτη γλώσσα των κωφών μαθητών αλλά δεν αναφέρει ρητά την παροχή υπηρεσιών διερμηνείας σε αυτούς κατά τη διάρκεια της φοίτησής τους σε γενικά σχολεία. Συνέπεια της έλλειψης νομικού πλαισίου είναι η έλλειψη έρευνας και αξιολόγησης ως προς τα αποτελέσματα της παρεχόμενης εκπαίδευσης στους κωφούς μαθητές και σε ένα δεύτερο επίπεδο και της ανάγκης για τοποθέτηση εκπαιδευτικών διερμηνέων στη σχολική τάξη που φοιτούν κωφοί </a:t>
            </a:r>
            <a:r>
              <a:rPr lang="el-GR" sz="1100" dirty="0" smtClean="0">
                <a:latin typeface="Times New Roman" panose="02020603050405020304" pitchFamily="18" charset="0"/>
                <a:cs typeface="Times New Roman" panose="02020603050405020304" pitchFamily="18" charset="0"/>
              </a:rPr>
              <a:t>μαθητές.</a:t>
            </a:r>
            <a:endParaRPr lang="en-US" sz="1100" dirty="0" smtClean="0">
              <a:latin typeface="Times New Roman" panose="02020603050405020304" pitchFamily="18" charset="0"/>
              <a:cs typeface="Times New Roman" panose="02020603050405020304" pitchFamily="18" charset="0"/>
            </a:endParaRPr>
          </a:p>
          <a:p>
            <a:pPr algn="ctr"/>
            <a:endParaRPr lang="el-GR" sz="2400" dirty="0"/>
          </a:p>
          <a:p>
            <a:pPr algn="ctr"/>
            <a:r>
              <a:rPr lang="el-GR" sz="1200" b="1" u="sng" dirty="0" smtClean="0">
                <a:latin typeface="Times New Roman" panose="02020603050405020304" pitchFamily="18" charset="0"/>
                <a:cs typeface="Times New Roman" panose="02020603050405020304" pitchFamily="18" charset="0"/>
              </a:rPr>
              <a:t>Εκπαιδευτικός Διερμηνέας</a:t>
            </a:r>
          </a:p>
          <a:p>
            <a:pPr algn="ctr"/>
            <a:endParaRPr lang="en-US" sz="1200" b="1" u="sng" dirty="0" smtClean="0">
              <a:latin typeface="Times New Roman" panose="02020603050405020304" pitchFamily="18" charset="0"/>
              <a:cs typeface="Times New Roman" panose="02020603050405020304" pitchFamily="18" charset="0"/>
            </a:endParaRPr>
          </a:p>
          <a:p>
            <a:pPr algn="just"/>
            <a:r>
              <a:rPr lang="el-GR" sz="1100" dirty="0" smtClean="0">
                <a:latin typeface="Times New Roman" panose="02020603050405020304" pitchFamily="18" charset="0"/>
                <a:cs typeface="Times New Roman" panose="02020603050405020304" pitchFamily="18" charset="0"/>
              </a:rPr>
              <a:t>Σύμφωνα </a:t>
            </a:r>
            <a:r>
              <a:rPr lang="el-GR" sz="1100" dirty="0">
                <a:latin typeface="Times New Roman" panose="02020603050405020304" pitchFamily="18" charset="0"/>
                <a:cs typeface="Times New Roman" panose="02020603050405020304" pitchFamily="18" charset="0"/>
              </a:rPr>
              <a:t>με τη </a:t>
            </a:r>
            <a:r>
              <a:rPr lang="en-US" sz="1100" dirty="0">
                <a:latin typeface="Times New Roman" panose="02020603050405020304" pitchFamily="18" charset="0"/>
                <a:cs typeface="Times New Roman" panose="02020603050405020304" pitchFamily="18" charset="0"/>
              </a:rPr>
              <a:t>Seal</a:t>
            </a:r>
            <a:r>
              <a:rPr lang="el-GR" sz="1100" dirty="0">
                <a:latin typeface="Times New Roman" panose="02020603050405020304" pitchFamily="18" charset="0"/>
                <a:cs typeface="Times New Roman" panose="02020603050405020304" pitchFamily="18" charset="0"/>
              </a:rPr>
              <a:t> (1998) το επάγγελμα του εκπαιδευτικού διερμηνέα είναι καινούργιο. Ο ρόλος του εκπαιδευτικού διερμηνέα είναι να διευκολύνει, εντός του εκπαιδευτικού πλαισίου, την επικοινωνία ανάμεσα στους κωφούς και στους ακούοντες, που μπορεί να είναι δάσκαλοι, μέλη υπηρεσιών, συμμαθητές.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Η </a:t>
            </a:r>
            <a:r>
              <a:rPr lang="en-US" sz="1100" dirty="0">
                <a:latin typeface="Times New Roman" panose="02020603050405020304" pitchFamily="18" charset="0"/>
                <a:cs typeface="Times New Roman" panose="02020603050405020304" pitchFamily="18" charset="0"/>
              </a:rPr>
              <a:t>Seal</a:t>
            </a:r>
            <a:r>
              <a:rPr lang="el-GR" sz="1100" dirty="0">
                <a:latin typeface="Times New Roman" panose="02020603050405020304" pitchFamily="18" charset="0"/>
                <a:cs typeface="Times New Roman" panose="02020603050405020304" pitchFamily="18" charset="0"/>
              </a:rPr>
              <a:t> (1998, σελ. 29) θεωρεί πως πρέπει να εξετάζεται ο εκπαιδευτικός διερμηνέας σε σχέση με το αν αντεπεξέρχεται στις υποχρεώσεις του, που είναι οι ακόλουθες: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1. να επιδεικνύει ικανότητα στο να κατανοεί και να εκτελεί οδηγίες,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2. να είναι αξιόπιστος σε σχέση με τις υποχρεώσεις του στις συναντήσεις,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3. να λειτουργεί υποστηρικτικά ως προς το πρόγραμμα με το οποίο απασχολείται,</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4. να είναι εποικοδομητικός  στην προσπάθεια για την ποιότητα της μαθησιακής διαδικασίας,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5.να έχει καλές διαπροσωπικές σχέσεις με το προσωπικό και ιδιαίτερα με τους εκπαιδευτικούς και όσους παρέχουν υπηρεσίες στους κωφούς μαθητές,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6. να είναι αποτελεσματικός με τους κωφούς μαθητές και τους ακούοντες συμμαθητές τους,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7. να είναι ευέλικτος και ευπροσάρμοστος στις αλλαγές,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8. να παρακολουθεί την πολιτική και τις διαδικασίες του σχολείου,</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9. να χρησιμοποιεί ορθή κρίση για τη λήψη αποφάσεων σε καταστάσεις που συνδέονται με την εργασία,</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10. και να έχει ευπρεπή εμφάνιση, κατάλληλη για το εργασιακό πλαίσιο</a:t>
            </a:r>
            <a:r>
              <a:rPr lang="el-GR" sz="1100" dirty="0" smtClean="0">
                <a:latin typeface="Times New Roman" panose="02020603050405020304" pitchFamily="18" charset="0"/>
                <a:cs typeface="Times New Roman" panose="02020603050405020304" pitchFamily="18" charset="0"/>
              </a:rPr>
              <a:t>.</a:t>
            </a:r>
            <a:endParaRPr lang="en-US" sz="1100" dirty="0" smtClean="0">
              <a:latin typeface="Times New Roman" panose="02020603050405020304" pitchFamily="18" charset="0"/>
              <a:cs typeface="Times New Roman" panose="02020603050405020304" pitchFamily="18" charset="0"/>
            </a:endParaRPr>
          </a:p>
          <a:p>
            <a:pPr algn="just"/>
            <a:endParaRPr lang="en-GB" sz="1100" dirty="0">
              <a:latin typeface="Times New Roman" panose="02020603050405020304" pitchFamily="18" charset="0"/>
              <a:cs typeface="Times New Roman" panose="02020603050405020304" pitchFamily="18" charset="0"/>
            </a:endParaRPr>
          </a:p>
          <a:p>
            <a:pPr algn="just"/>
            <a:r>
              <a:rPr lang="el-GR" sz="1000" b="1" dirty="0">
                <a:latin typeface="Times New Roman" panose="02020603050405020304" pitchFamily="18" charset="0"/>
                <a:cs typeface="Times New Roman" panose="02020603050405020304" pitchFamily="18" charset="0"/>
              </a:rPr>
              <a:t> </a:t>
            </a:r>
            <a:endParaRPr lang="en-GB" sz="1000" dirty="0">
              <a:latin typeface="Times New Roman" panose="02020603050405020304" pitchFamily="18" charset="0"/>
              <a:cs typeface="Times New Roman" panose="02020603050405020304" pitchFamily="18" charset="0"/>
            </a:endParaRPr>
          </a:p>
          <a:p>
            <a:pPr algn="ctr"/>
            <a:r>
              <a:rPr lang="el-GR" sz="1200" b="1" u="sng" dirty="0">
                <a:latin typeface="Times New Roman" panose="02020603050405020304" pitchFamily="18" charset="0"/>
                <a:cs typeface="Times New Roman" panose="02020603050405020304" pitchFamily="18" charset="0"/>
              </a:rPr>
              <a:t>Ανοικτή και εξ Αποστάσεως τριτοβάθμια Εκπαίδευση και Άτομα με Αναπηρία. </a:t>
            </a:r>
            <a:endParaRPr lang="en-GB" sz="1200" dirty="0">
              <a:latin typeface="Times New Roman" panose="02020603050405020304" pitchFamily="18" charset="0"/>
              <a:cs typeface="Times New Roman" panose="02020603050405020304" pitchFamily="18" charset="0"/>
            </a:endParaRPr>
          </a:p>
          <a:p>
            <a:pPr algn="ctr"/>
            <a:r>
              <a:rPr lang="el-GR" sz="1200" b="1" u="sng" dirty="0">
                <a:latin typeface="Times New Roman" panose="02020603050405020304" pitchFamily="18" charset="0"/>
                <a:cs typeface="Times New Roman" panose="02020603050405020304" pitchFamily="18" charset="0"/>
              </a:rPr>
              <a:t>Η περίπτωση του Ελληνικού Ανοικτού Πανεπιστημίου</a:t>
            </a:r>
            <a:endParaRPr lang="en-GB" sz="1200" dirty="0">
              <a:latin typeface="Times New Roman" panose="02020603050405020304" pitchFamily="18" charset="0"/>
              <a:cs typeface="Times New Roman" panose="02020603050405020304" pitchFamily="18" charset="0"/>
            </a:endParaRPr>
          </a:p>
          <a:p>
            <a:pPr algn="just"/>
            <a:r>
              <a:rPr lang="el-GR" sz="1200" dirty="0">
                <a:latin typeface="Times New Roman" panose="02020603050405020304" pitchFamily="18" charset="0"/>
                <a:cs typeface="Times New Roman" panose="02020603050405020304" pitchFamily="18" charset="0"/>
              </a:rPr>
              <a:t> </a:t>
            </a:r>
            <a:endParaRPr lang="en-GB" sz="12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 Ελληνικό Ανοικτό Πανεπιστήμιο (ΕΑΠ) διευκολύνει την είσοδο των φοιτητών με αναπηρία, τους υποστηρίζει οικονομικά, έχει προμηθευτεί εξοπλισμό που διευκολύνει την πρόσβαση τους σε ηλεκτρονικές πληροφορίες αν και δεν είναι τόσο επαρκής ο εξοπλισμός για να καλύψει τις ανάγκες των φοιτητών σ’ όλες τις περιπτώσεις. Υπάρχει καλή πρόθεση των καθηγητών-συμβούλων και διοικητικών</a:t>
            </a:r>
            <a:r>
              <a:rPr lang="en-US" sz="1100" dirty="0">
                <a:latin typeface="Times New Roman" panose="02020603050405020304" pitchFamily="18" charset="0"/>
                <a:cs typeface="Times New Roman" panose="02020603050405020304" pitchFamily="18" charset="0"/>
              </a:rPr>
              <a:t> </a:t>
            </a:r>
            <a:r>
              <a:rPr lang="el-GR" sz="1100" dirty="0">
                <a:latin typeface="Times New Roman" panose="02020603050405020304" pitchFamily="18" charset="0"/>
                <a:cs typeface="Times New Roman" panose="02020603050405020304" pitchFamily="18" charset="0"/>
              </a:rPr>
              <a:t>υπαλλήλων του ΕΑΠ να βοηθήσουν τους φοιτητές με αναπηρία αλλά φάνηκε και η απειρία τους. Από πλευράς πανεπιστημίου αναφέρθηκε επίσης, έλλειψη οργάνωσης, αδυναμία συντονισμού των διαφόρων τμημάτων του και πρόβλεψης κάποιων διαδικασιών, μη κατάλληλοι χώροι διεξαγωγής των ομαδικών συναντήσεων και δυσκολία αξιοποίησης των πτυχίων του.</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 ΕΑΠ είναι ο μοναδικός φορέας στην Ελλάδα που προσφέρει σπουδές σε τριτοβάθμιο επίπεδο αποκλειστικά με τη μέθοδο της εκπαίδευσης από απόσταση (</a:t>
            </a:r>
            <a:r>
              <a:rPr lang="en-US" sz="1100" u="sng" dirty="0">
                <a:latin typeface="Times New Roman" panose="02020603050405020304" pitchFamily="18" charset="0"/>
                <a:cs typeface="Times New Roman" panose="02020603050405020304" pitchFamily="18" charset="0"/>
                <a:hlinkClick r:id="rId3"/>
              </a:rPr>
              <a:t>www</a:t>
            </a:r>
            <a:r>
              <a:rPr lang="el-GR" sz="1100" u="sng" dirty="0">
                <a:latin typeface="Times New Roman" panose="02020603050405020304" pitchFamily="18" charset="0"/>
                <a:cs typeface="Times New Roman" panose="02020603050405020304" pitchFamily="18" charset="0"/>
                <a:hlinkClick r:id="rId3"/>
              </a:rPr>
              <a:t>.</a:t>
            </a:r>
            <a:r>
              <a:rPr lang="en-US" sz="1100" u="sng" dirty="0" err="1">
                <a:latin typeface="Times New Roman" panose="02020603050405020304" pitchFamily="18" charset="0"/>
                <a:cs typeface="Times New Roman" panose="02020603050405020304" pitchFamily="18" charset="0"/>
                <a:hlinkClick r:id="rId3"/>
              </a:rPr>
              <a:t>eap</a:t>
            </a:r>
            <a:r>
              <a:rPr lang="el-GR" sz="1100" u="sng" dirty="0">
                <a:latin typeface="Times New Roman" panose="02020603050405020304" pitchFamily="18" charset="0"/>
                <a:cs typeface="Times New Roman" panose="02020603050405020304" pitchFamily="18" charset="0"/>
                <a:hlinkClick r:id="rId3"/>
              </a:rPr>
              <a:t>.</a:t>
            </a:r>
            <a:r>
              <a:rPr lang="en-US" sz="1100" u="sng" dirty="0">
                <a:latin typeface="Times New Roman" panose="02020603050405020304" pitchFamily="18" charset="0"/>
                <a:cs typeface="Times New Roman" panose="02020603050405020304" pitchFamily="18" charset="0"/>
                <a:hlinkClick r:id="rId3"/>
              </a:rPr>
              <a:t>gr</a:t>
            </a:r>
            <a:r>
              <a:rPr lang="el-GR" sz="1100" dirty="0">
                <a:latin typeface="Times New Roman" panose="02020603050405020304" pitchFamily="18" charset="0"/>
                <a:cs typeface="Times New Roman" panose="02020603050405020304" pitchFamily="18" charset="0"/>
              </a:rPr>
              <a:t>, 2008) και σε άτομα με αναπηρία (</a:t>
            </a:r>
            <a:r>
              <a:rPr lang="el-GR" sz="1100" dirty="0" err="1">
                <a:latin typeface="Times New Roman" panose="02020603050405020304" pitchFamily="18" charset="0"/>
                <a:cs typeface="Times New Roman" panose="02020603050405020304" pitchFamily="18" charset="0"/>
              </a:rPr>
              <a:t>ΑμεΑ</a:t>
            </a:r>
            <a:r>
              <a:rPr lang="el-GR" sz="1100" dirty="0">
                <a:latin typeface="Times New Roman" panose="02020603050405020304" pitchFamily="18" charset="0"/>
                <a:cs typeface="Times New Roman" panose="02020603050405020304" pitchFamily="18" charset="0"/>
              </a:rPr>
              <a:t>).</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Μεταξύ άλλων ερευνητικών τάσεων στην εξ αποστάσεως εκπαίδευση τον 21</a:t>
            </a:r>
            <a:r>
              <a:rPr lang="el-GR" sz="1100" baseline="30000" dirty="0">
                <a:latin typeface="Times New Roman" panose="02020603050405020304" pitchFamily="18" charset="0"/>
                <a:cs typeface="Times New Roman" panose="02020603050405020304" pitchFamily="18" charset="0"/>
              </a:rPr>
              <a:t>ο</a:t>
            </a:r>
            <a:r>
              <a:rPr lang="el-GR" sz="1100" dirty="0">
                <a:latin typeface="Times New Roman" panose="02020603050405020304" pitchFamily="18" charset="0"/>
                <a:cs typeface="Times New Roman" panose="02020603050405020304" pitchFamily="18" charset="0"/>
              </a:rPr>
              <a:t> αιώνα, στη τριτοβάθμια εκπαίδευση διαπιστώθηκε η ύπαρξη πολλών στοιχείων που αποδεικνύουν την ως τώρα υποστηρικτική δράση ανοικτών πανεπιστημίων του εξωτερικού που χρησιμοποιούν τη μεθοδολογία της εκπαίδευσης από απόσταση προς τους φοιτητές τους με αναπηρία (</a:t>
            </a:r>
            <a:r>
              <a:rPr lang="el-GR" sz="1100" dirty="0" err="1">
                <a:latin typeface="Times New Roman" panose="02020603050405020304" pitchFamily="18" charset="0"/>
                <a:cs typeface="Times New Roman" panose="02020603050405020304" pitchFamily="18" charset="0"/>
              </a:rPr>
              <a:t>ΦμεΑ</a:t>
            </a:r>
            <a:r>
              <a:rPr lang="el-GR" sz="1100" dirty="0">
                <a:latin typeface="Times New Roman" panose="02020603050405020304" pitchFamily="18" charset="0"/>
                <a:cs typeface="Times New Roman" panose="02020603050405020304" pitchFamily="18" charset="0"/>
              </a:rPr>
              <a:t>). Για παράδειγμα, το Βρετανικό Ανοικτό Πανεπιστήμιο (</a:t>
            </a:r>
            <a:r>
              <a:rPr lang="en-US" sz="1100" u="sng" dirty="0">
                <a:latin typeface="Times New Roman" panose="02020603050405020304" pitchFamily="18" charset="0"/>
                <a:cs typeface="Times New Roman" panose="02020603050405020304" pitchFamily="18" charset="0"/>
                <a:hlinkClick r:id="rId4"/>
              </a:rPr>
              <a:t>www</a:t>
            </a:r>
            <a:r>
              <a:rPr lang="el-GR" sz="1100" u="sng" dirty="0">
                <a:latin typeface="Times New Roman" panose="02020603050405020304" pitchFamily="18" charset="0"/>
                <a:cs typeface="Times New Roman" panose="02020603050405020304" pitchFamily="18" charset="0"/>
                <a:hlinkClick r:id="rId4"/>
              </a:rPr>
              <a:t>.</a:t>
            </a:r>
            <a:r>
              <a:rPr lang="en-US" sz="1100" u="sng" dirty="0">
                <a:latin typeface="Times New Roman" panose="02020603050405020304" pitchFamily="18" charset="0"/>
                <a:cs typeface="Times New Roman" panose="02020603050405020304" pitchFamily="18" charset="0"/>
                <a:hlinkClick r:id="rId4"/>
              </a:rPr>
              <a:t>open</a:t>
            </a:r>
            <a:r>
              <a:rPr lang="el-GR" sz="1100" u="sng" dirty="0">
                <a:latin typeface="Times New Roman" panose="02020603050405020304" pitchFamily="18" charset="0"/>
                <a:cs typeface="Times New Roman" panose="02020603050405020304" pitchFamily="18" charset="0"/>
                <a:hlinkClick r:id="rId4"/>
              </a:rPr>
              <a:t>.</a:t>
            </a:r>
            <a:r>
              <a:rPr lang="en-US" sz="1100" u="sng" dirty="0">
                <a:latin typeface="Times New Roman" panose="02020603050405020304" pitchFamily="18" charset="0"/>
                <a:cs typeface="Times New Roman" panose="02020603050405020304" pitchFamily="18" charset="0"/>
                <a:hlinkClick r:id="rId4"/>
              </a:rPr>
              <a:t>ac</a:t>
            </a:r>
            <a:r>
              <a:rPr lang="el-GR" sz="1100" u="sng" dirty="0">
                <a:latin typeface="Times New Roman" panose="02020603050405020304" pitchFamily="18" charset="0"/>
                <a:cs typeface="Times New Roman" panose="02020603050405020304" pitchFamily="18" charset="0"/>
                <a:hlinkClick r:id="rId4"/>
              </a:rPr>
              <a:t>.</a:t>
            </a:r>
            <a:r>
              <a:rPr lang="en-US" sz="1100" u="sng" dirty="0" err="1">
                <a:latin typeface="Times New Roman" panose="02020603050405020304" pitchFamily="18" charset="0"/>
                <a:cs typeface="Times New Roman" panose="02020603050405020304" pitchFamily="18" charset="0"/>
                <a:hlinkClick r:id="rId4"/>
              </a:rPr>
              <a:t>uk</a:t>
            </a:r>
            <a:r>
              <a:rPr lang="el-GR" sz="1100" dirty="0">
                <a:latin typeface="Times New Roman" panose="02020603050405020304" pitchFamily="18" charset="0"/>
                <a:cs typeface="Times New Roman" panose="02020603050405020304" pitchFamily="18" charset="0"/>
              </a:rPr>
              <a:t>, 2008) έχει αναπτύξει με τέτοιο τρόπο το εκπαιδευτικό του σύστημα, ώστε να είναι πλήρως </a:t>
            </a:r>
            <a:r>
              <a:rPr lang="el-GR" sz="1100" dirty="0" err="1">
                <a:latin typeface="Times New Roman" panose="02020603050405020304" pitchFamily="18" charset="0"/>
                <a:cs typeface="Times New Roman" panose="02020603050405020304" pitchFamily="18" charset="0"/>
              </a:rPr>
              <a:t>προσβάσιμο</a:t>
            </a:r>
            <a:r>
              <a:rPr lang="el-GR" sz="1100" dirty="0">
                <a:latin typeface="Times New Roman" panose="02020603050405020304" pitchFamily="18" charset="0"/>
                <a:cs typeface="Times New Roman" panose="02020603050405020304" pitchFamily="18" charset="0"/>
              </a:rPr>
              <a:t> σε σπουδαστές με αναπηρία καθώς περίπου 9.000 σπουδαστές του ανήκουν σε αυτή τη κατηγορία. Αντίστοιχα παραδείγματα υπάρχουν και στην περίπτωση των ανοικτών πανεπιστημίων της Ολλανδίας (</a:t>
            </a:r>
            <a:r>
              <a:rPr lang="en-US" sz="1100" u="sng" dirty="0">
                <a:latin typeface="Times New Roman" panose="02020603050405020304" pitchFamily="18" charset="0"/>
                <a:cs typeface="Times New Roman" panose="02020603050405020304" pitchFamily="18" charset="0"/>
                <a:hlinkClick r:id="rId5"/>
              </a:rPr>
              <a:t>www</a:t>
            </a:r>
            <a:r>
              <a:rPr lang="el-GR" sz="1100" u="sng" dirty="0">
                <a:latin typeface="Times New Roman" panose="02020603050405020304" pitchFamily="18" charset="0"/>
                <a:cs typeface="Times New Roman" panose="02020603050405020304" pitchFamily="18" charset="0"/>
                <a:hlinkClick r:id="rId5"/>
              </a:rPr>
              <a:t>.</a:t>
            </a:r>
            <a:r>
              <a:rPr lang="en-US" sz="1100" u="sng" dirty="0" err="1">
                <a:latin typeface="Times New Roman" panose="02020603050405020304" pitchFamily="18" charset="0"/>
                <a:cs typeface="Times New Roman" panose="02020603050405020304" pitchFamily="18" charset="0"/>
                <a:hlinkClick r:id="rId5"/>
              </a:rPr>
              <a:t>ou</a:t>
            </a:r>
            <a:r>
              <a:rPr lang="el-GR" sz="1100" u="sng" dirty="0">
                <a:latin typeface="Times New Roman" panose="02020603050405020304" pitchFamily="18" charset="0"/>
                <a:cs typeface="Times New Roman" panose="02020603050405020304" pitchFamily="18" charset="0"/>
                <a:hlinkClick r:id="rId5"/>
              </a:rPr>
              <a:t>.</a:t>
            </a:r>
            <a:r>
              <a:rPr lang="en-US" sz="1100" u="sng" dirty="0" err="1">
                <a:latin typeface="Times New Roman" panose="02020603050405020304" pitchFamily="18" charset="0"/>
                <a:cs typeface="Times New Roman" panose="02020603050405020304" pitchFamily="18" charset="0"/>
                <a:hlinkClick r:id="rId5"/>
              </a:rPr>
              <a:t>nl</a:t>
            </a:r>
            <a:r>
              <a:rPr lang="el-GR" sz="1100" u="sng" dirty="0">
                <a:latin typeface="Times New Roman" panose="02020603050405020304" pitchFamily="18" charset="0"/>
                <a:cs typeface="Times New Roman" panose="02020603050405020304" pitchFamily="18" charset="0"/>
                <a:hlinkClick r:id="rId5"/>
              </a:rPr>
              <a:t>/</a:t>
            </a:r>
            <a:r>
              <a:rPr lang="el-GR" sz="1100" dirty="0">
                <a:latin typeface="Times New Roman" panose="02020603050405020304" pitchFamily="18" charset="0"/>
                <a:cs typeface="Times New Roman" panose="02020603050405020304" pitchFamily="18" charset="0"/>
              </a:rPr>
              <a:t> ,2008) και του Καναδά (</a:t>
            </a:r>
            <a:r>
              <a:rPr lang="en-US" sz="1100" u="sng" dirty="0">
                <a:latin typeface="Times New Roman" panose="02020603050405020304" pitchFamily="18" charset="0"/>
                <a:cs typeface="Times New Roman" panose="02020603050405020304" pitchFamily="18" charset="0"/>
                <a:hlinkClick r:id="rId6"/>
              </a:rPr>
              <a:t>www</a:t>
            </a:r>
            <a:r>
              <a:rPr lang="el-GR" sz="1100" u="sng" dirty="0">
                <a:latin typeface="Times New Roman" panose="02020603050405020304" pitchFamily="18" charset="0"/>
                <a:cs typeface="Times New Roman" panose="02020603050405020304" pitchFamily="18" charset="0"/>
                <a:hlinkClick r:id="rId6"/>
              </a:rPr>
              <a:t>.</a:t>
            </a:r>
            <a:r>
              <a:rPr lang="en-US" sz="1100" u="sng" dirty="0" err="1">
                <a:latin typeface="Times New Roman" panose="02020603050405020304" pitchFamily="18" charset="0"/>
                <a:cs typeface="Times New Roman" panose="02020603050405020304" pitchFamily="18" charset="0"/>
                <a:hlinkClick r:id="rId6"/>
              </a:rPr>
              <a:t>athabascau</a:t>
            </a:r>
            <a:r>
              <a:rPr lang="el-GR" sz="1100" u="sng" dirty="0">
                <a:latin typeface="Times New Roman" panose="02020603050405020304" pitchFamily="18" charset="0"/>
                <a:cs typeface="Times New Roman" panose="02020603050405020304" pitchFamily="18" charset="0"/>
                <a:hlinkClick r:id="rId6"/>
              </a:rPr>
              <a:t>.</a:t>
            </a:r>
            <a:r>
              <a:rPr lang="en-US" sz="1100" u="sng" dirty="0">
                <a:latin typeface="Times New Roman" panose="02020603050405020304" pitchFamily="18" charset="0"/>
                <a:cs typeface="Times New Roman" panose="02020603050405020304" pitchFamily="18" charset="0"/>
                <a:hlinkClick r:id="rId6"/>
              </a:rPr>
              <a:t>ca</a:t>
            </a:r>
            <a:r>
              <a:rPr lang="el-GR" sz="1100" dirty="0">
                <a:latin typeface="Times New Roman" panose="02020603050405020304" pitchFamily="18" charset="0"/>
                <a:cs typeface="Times New Roman" panose="02020603050405020304" pitchFamily="18" charset="0"/>
              </a:rPr>
              <a:t>, 2008).</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endParaRPr lang="en-GB" sz="1000" dirty="0">
              <a:latin typeface="Times New Roman" panose="02020603050405020304" pitchFamily="18" charset="0"/>
              <a:cs typeface="Times New Roman" panose="02020603050405020304" pitchFamily="18" charset="0"/>
            </a:endParaRPr>
          </a:p>
          <a:p>
            <a:endParaRPr lang="en-US" sz="1000" dirty="0"/>
          </a:p>
          <a:p>
            <a:endParaRPr lang="en-US" dirty="0"/>
          </a:p>
        </p:txBody>
      </p:sp>
      <p:sp>
        <p:nvSpPr>
          <p:cNvPr id="463" name="Text Placeholder 462"/>
          <p:cNvSpPr>
            <a:spLocks noGrp="1"/>
          </p:cNvSpPr>
          <p:nvPr>
            <p:ph type="body" sz="quarter" idx="27"/>
          </p:nvPr>
        </p:nvSpPr>
        <p:spPr>
          <a:xfrm>
            <a:off x="12725245" y="16058025"/>
            <a:ext cx="11885529" cy="1831917"/>
          </a:xfrm>
        </p:spPr>
        <p:txBody>
          <a:bodyPr/>
          <a:lstStyle/>
          <a:p>
            <a:endParaRPr lang="el-GR" sz="1200" dirty="0" smtClean="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endParaRPr lang="el-GR" sz="1200" dirty="0" smtClean="0">
              <a:latin typeface="Times New Roman" panose="02020603050405020304" pitchFamily="18" charset="0"/>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a:p>
            <a:r>
              <a:rPr lang="el-GR" sz="1200" dirty="0" smtClean="0">
                <a:latin typeface="Times New Roman" panose="02020603050405020304" pitchFamily="18" charset="0"/>
                <a:cs typeface="Times New Roman" panose="02020603050405020304" pitchFamily="18" charset="0"/>
              </a:rPr>
              <a:t>Η </a:t>
            </a:r>
            <a:r>
              <a:rPr lang="el-GR" sz="1200" dirty="0">
                <a:latin typeface="Times New Roman" panose="02020603050405020304" pitchFamily="18" charset="0"/>
                <a:cs typeface="Times New Roman" panose="02020603050405020304" pitchFamily="18" charset="0"/>
              </a:rPr>
              <a:t>πραγματικότητα στην Κύπρο μέσα από την αφήγηση της κ. Φάνης Αναστασίου</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64" name="Text Placeholder 463"/>
          <p:cNvSpPr>
            <a:spLocks noGrp="1"/>
          </p:cNvSpPr>
          <p:nvPr>
            <p:ph type="body" sz="quarter" idx="28"/>
          </p:nvPr>
        </p:nvSpPr>
        <p:spPr>
          <a:xfrm>
            <a:off x="12725245" y="16106544"/>
            <a:ext cx="11890085" cy="13311411"/>
          </a:xfrm>
        </p:spPr>
        <p:txBody>
          <a:bodyPr/>
          <a:lstStyle/>
          <a:p>
            <a:pPr algn="just"/>
            <a:endParaRPr lang="el-GR" sz="1000" dirty="0" smtClean="0">
              <a:latin typeface="Times New Roman" panose="02020603050405020304" pitchFamily="18" charset="0"/>
              <a:cs typeface="Times New Roman" panose="02020603050405020304" pitchFamily="18" charset="0"/>
            </a:endParaRPr>
          </a:p>
          <a:p>
            <a:pPr algn="just"/>
            <a:endParaRPr lang="el-GR" sz="1000" dirty="0">
              <a:latin typeface="Times New Roman" panose="02020603050405020304" pitchFamily="18" charset="0"/>
              <a:cs typeface="Times New Roman" panose="02020603050405020304" pitchFamily="18" charset="0"/>
            </a:endParaRPr>
          </a:p>
          <a:p>
            <a:pPr algn="just"/>
            <a:endParaRPr lang="el-GR" sz="1000" dirty="0" smtClean="0">
              <a:latin typeface="Times New Roman" panose="02020603050405020304" pitchFamily="18" charset="0"/>
              <a:cs typeface="Times New Roman" panose="02020603050405020304" pitchFamily="18" charset="0"/>
            </a:endParaRPr>
          </a:p>
          <a:p>
            <a:pPr algn="just"/>
            <a:endParaRPr lang="el-GR" sz="1000" dirty="0" smtClean="0">
              <a:latin typeface="Times New Roman" panose="02020603050405020304" pitchFamily="18" charset="0"/>
              <a:cs typeface="Times New Roman" panose="02020603050405020304" pitchFamily="18" charset="0"/>
            </a:endParaRPr>
          </a:p>
          <a:p>
            <a:pPr algn="just"/>
            <a:endParaRPr lang="en-US" sz="1000" dirty="0" smtClean="0">
              <a:latin typeface="Times New Roman" panose="02020603050405020304" pitchFamily="18" charset="0"/>
              <a:cs typeface="Times New Roman" panose="02020603050405020304" pitchFamily="18" charset="0"/>
            </a:endParaRPr>
          </a:p>
          <a:p>
            <a:pPr algn="just"/>
            <a:endParaRPr lang="el-GR" sz="1000" dirty="0">
              <a:latin typeface="Times New Roman" panose="02020603050405020304" pitchFamily="18" charset="0"/>
              <a:cs typeface="Times New Roman" panose="02020603050405020304" pitchFamily="18" charset="0"/>
            </a:endParaRPr>
          </a:p>
          <a:p>
            <a:pPr algn="just"/>
            <a:endParaRPr lang="el-GR" sz="1000" dirty="0">
              <a:latin typeface="Times New Roman" panose="02020603050405020304" pitchFamily="18" charset="0"/>
              <a:cs typeface="Times New Roman" panose="02020603050405020304" pitchFamily="18" charset="0"/>
            </a:endParaRPr>
          </a:p>
          <a:p>
            <a:pPr algn="just"/>
            <a:endParaRPr lang="el-GR" sz="1000" dirty="0" smtClean="0">
              <a:latin typeface="Times New Roman" panose="02020603050405020304" pitchFamily="18" charset="0"/>
              <a:cs typeface="Times New Roman" panose="02020603050405020304" pitchFamily="18" charset="0"/>
            </a:endParaRPr>
          </a:p>
          <a:p>
            <a:pPr algn="just"/>
            <a:endParaRPr lang="el-GR" sz="1000" dirty="0" smtClean="0">
              <a:latin typeface="Times New Roman" panose="02020603050405020304" pitchFamily="18" charset="0"/>
              <a:cs typeface="Times New Roman" panose="02020603050405020304" pitchFamily="18" charset="0"/>
            </a:endParaRPr>
          </a:p>
          <a:p>
            <a:pPr algn="just"/>
            <a:endParaRPr lang="el-GR" sz="1000" dirty="0">
              <a:latin typeface="Times New Roman" panose="02020603050405020304" pitchFamily="18" charset="0"/>
              <a:cs typeface="Times New Roman" panose="02020603050405020304" pitchFamily="18" charset="0"/>
            </a:endParaRPr>
          </a:p>
          <a:p>
            <a:pPr algn="just"/>
            <a:endParaRPr lang="el-GR" sz="1000" dirty="0" smtClean="0">
              <a:latin typeface="Times New Roman" panose="02020603050405020304" pitchFamily="18" charset="0"/>
              <a:cs typeface="Times New Roman" panose="02020603050405020304" pitchFamily="18" charset="0"/>
            </a:endParaRPr>
          </a:p>
          <a:p>
            <a:pPr algn="just"/>
            <a:endParaRPr lang="el-GR" sz="1000" dirty="0">
              <a:latin typeface="Times New Roman" panose="02020603050405020304" pitchFamily="18" charset="0"/>
              <a:cs typeface="Times New Roman" panose="02020603050405020304" pitchFamily="18" charset="0"/>
            </a:endParaRPr>
          </a:p>
          <a:p>
            <a:pPr algn="just"/>
            <a:r>
              <a:rPr lang="el-GR" sz="1100" dirty="0" smtClean="0">
                <a:latin typeface="Times New Roman" panose="02020603050405020304" pitchFamily="18" charset="0"/>
                <a:cs typeface="Times New Roman" panose="02020603050405020304" pitchFamily="18" charset="0"/>
              </a:rPr>
              <a:t>Συναντηθήκαμε </a:t>
            </a:r>
            <a:r>
              <a:rPr lang="el-GR" sz="1100" dirty="0">
                <a:latin typeface="Times New Roman" panose="02020603050405020304" pitchFamily="18" charset="0"/>
                <a:cs typeface="Times New Roman" panose="02020603050405020304" pitchFamily="18" charset="0"/>
              </a:rPr>
              <a:t>και μιλήσαμε με την κ. Φάνη Αναστασίου (καθηγήτρια Νοηματικής) για την κοινότητα των κωφών. Λόγω του ότι οι κωφοί στην Κύπρο δεν ήξεραν καλή νοηματική αποφάσισε να σπουδάσει στο συγκεκριμένο κλάδο για να βοηθήσει να διαδοθεί. Το 1999-2001 πήγε στην Αθήνα για σπουδές στη Νοηματική Γλώσσα όπου φοίτησε με υποτροφία. Αξιοσημείωτο ήταν ότι οι καθηγητές που τις δίδασκαν (Έλληνες) ήξεραν νοηματική. Το 2001-2003  συνέχισε τις σπουδές της στην Πάτρα με ξένους καθηγητές στο Πανεπιστήμιο Πατρών από Αμερική, Δανία, Ολλανδία όμως εξαιτίας της οικονομικής κρίσης τώρα καταργήθηκε το τμήμα τέλος το 2010 σπούδασε μέσω αλληλογραφίας στην Αμερική την Αμερικάνικη Νοηματική Γλώσσα.</a:t>
            </a:r>
            <a:endParaRPr lang="en-GB" sz="1100" dirty="0">
              <a:latin typeface="Times New Roman" panose="02020603050405020304" pitchFamily="18" charset="0"/>
              <a:cs typeface="Times New Roman" panose="02020603050405020304" pitchFamily="18" charset="0"/>
            </a:endParaRPr>
          </a:p>
          <a:p>
            <a:pPr algn="just"/>
            <a:endParaRPr lang="en-US"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Όταν τελείωσε τις σπουδές της επέστρεψε στην Κύπρο και δίδαξε τη Νοηματική Γλώσσα σε 7 άτομα ώστε να μπορούν κι αυτοί με τη σειρά τους να διδάξουν σε όλες τις πόλεις της Κύπρου. Από τα 7 άτομα τα 5 κατάφεραν να τελειώσουν. Σήμερα υπάρχουν 3000 κωφά/βαρήκοα άτομα </a:t>
            </a:r>
            <a:r>
              <a:rPr lang="el-GR" sz="1100" dirty="0" err="1">
                <a:latin typeface="Times New Roman" panose="02020603050405020304" pitchFamily="18" charset="0"/>
                <a:cs typeface="Times New Roman" panose="02020603050405020304" pitchFamily="18" charset="0"/>
              </a:rPr>
              <a:t>παγκυπρίως</a:t>
            </a:r>
            <a:r>
              <a:rPr lang="el-GR" sz="1100" dirty="0">
                <a:latin typeface="Times New Roman" panose="02020603050405020304" pitchFamily="18" charset="0"/>
                <a:cs typeface="Times New Roman" panose="02020603050405020304" pitchFamily="18" charset="0"/>
              </a:rPr>
              <a:t> και 22 Διερμηνείς. Τα τελευταία χρόνια όλο και περισσότερα άτομα  με διαφορετική επαγγελματική κατάρτιση ενδιαφέρονται για τη Νοηματική ενώ γίνονται προσπάθειες μέσω του Υπουργείου Παιδείας να υποβληθούν επίσημες εξετάσεις της Κ.Ν.Γ.</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Στη Λευκωσία η ίδρυση της πρώτης Σχολής Κωφών έγινε το 1945 από τη Σεμέλη </a:t>
            </a:r>
            <a:r>
              <a:rPr lang="el-GR" sz="1100" dirty="0" err="1">
                <a:latin typeface="Times New Roman" panose="02020603050405020304" pitchFamily="18" charset="0"/>
                <a:cs typeface="Times New Roman" panose="02020603050405020304" pitchFamily="18" charset="0"/>
              </a:rPr>
              <a:t>Τσώτου</a:t>
            </a:r>
            <a:r>
              <a:rPr lang="el-GR" sz="1100" dirty="0">
                <a:latin typeface="Times New Roman" panose="02020603050405020304" pitchFamily="18" charset="0"/>
                <a:cs typeface="Times New Roman" panose="02020603050405020304" pitchFamily="18" charset="0"/>
              </a:rPr>
              <a:t>, Διευθύντρια Σχολείου Κωφών στην Αλεξάνδρεια της Αιγύπτου, όταν αυτή βρισκόταν στην Κύπρο για διακοπές. Ως πρώτοι μαθητές της Σχολής επιλέχθηκαν μόνο 22 παιδιά ηλικίας 6-13 χρονών, άρα η φοίτησή τους ήταν μέχρι το γυμνάσιο. Πρώτοι δάσκαλοι ήταν ο Γεώργιος Μάρκου, Διευθυντής και ο μόνος ειδικευμένος στην εκπαίδευση κωφών, η Σταυρούλα Σταυρίδου και ο Τουρκοκύπριος </a:t>
            </a:r>
            <a:r>
              <a:rPr lang="el-GR" sz="1100" dirty="0" err="1">
                <a:latin typeface="Times New Roman" panose="02020603050405020304" pitchFamily="18" charset="0"/>
                <a:cs typeface="Times New Roman" panose="02020603050405020304" pitchFamily="18" charset="0"/>
              </a:rPr>
              <a:t>Ματζίτ</a:t>
            </a:r>
            <a:r>
              <a:rPr lang="el-GR" sz="1100" dirty="0">
                <a:latin typeface="Times New Roman" panose="02020603050405020304" pitchFamily="18" charset="0"/>
                <a:cs typeface="Times New Roman" panose="02020603050405020304" pitchFamily="18" charset="0"/>
              </a:rPr>
              <a:t> </a:t>
            </a:r>
            <a:r>
              <a:rPr lang="el-GR" sz="1100" dirty="0" err="1">
                <a:latin typeface="Times New Roman" panose="02020603050405020304" pitchFamily="18" charset="0"/>
                <a:cs typeface="Times New Roman" panose="02020603050405020304" pitchFamily="18" charset="0"/>
              </a:rPr>
              <a:t>Τζιεβτέτ</a:t>
            </a:r>
            <a:r>
              <a:rPr lang="el-GR" sz="1100" dirty="0">
                <a:latin typeface="Times New Roman" panose="02020603050405020304" pitchFamily="18" charset="0"/>
                <a:cs typeface="Times New Roman" panose="02020603050405020304" pitchFamily="18" charset="0"/>
              </a:rPr>
              <a:t> (Σχολή Κωφών, 2014).</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Με πρωτοβουλία του </a:t>
            </a:r>
            <a:r>
              <a:rPr lang="el-GR" sz="1100" dirty="0" err="1">
                <a:latin typeface="Times New Roman" panose="02020603050405020304" pitchFamily="18" charset="0"/>
                <a:cs typeface="Times New Roman" panose="02020603050405020304" pitchFamily="18" charset="0"/>
              </a:rPr>
              <a:t>Παγκύπριου</a:t>
            </a:r>
            <a:r>
              <a:rPr lang="el-GR" sz="1100" dirty="0">
                <a:latin typeface="Times New Roman" panose="02020603050405020304" pitchFamily="18" charset="0"/>
                <a:cs typeface="Times New Roman" panose="02020603050405020304" pitchFamily="18" charset="0"/>
              </a:rPr>
              <a:t> Συνδέσμου Γονέων Κωφών (1987), άρχισαν να ιδρύονται ειδικές μονάδες για φοίτηση παιδιών προσχολικής ηλικίας, αρχικά στη Λεμεσό και λίγο αργότερα στην Πάφο και στη Λάρνακα (Σχολή Κωφών, 2014).</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 1987-1990, το Υπουργείο Παιδείας με εμπλοκή του Π.Σ.Γ.Κ. ιδρύει τις Επαρχιακές Μονάδες Βαρήκοων σε Δημοτικά Σχολεία. Πρώτη, το 1987, ιδρύθηκε η μονάδα στη Λεμεσό για κωφά παιδιά μέχρι οκτώ ετών και ακολούθησαν οι μονάδες στη Λευκωσία, στην Πάφο και στη Λάρνακα.</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 1993, με πρωτοστάτη πάλι τον </a:t>
            </a:r>
            <a:r>
              <a:rPr lang="el-GR" sz="1100" dirty="0" err="1">
                <a:latin typeface="Times New Roman" panose="02020603050405020304" pitchFamily="18" charset="0"/>
                <a:cs typeface="Times New Roman" panose="02020603050405020304" pitchFamily="18" charset="0"/>
              </a:rPr>
              <a:t>Παγκύπριο</a:t>
            </a:r>
            <a:r>
              <a:rPr lang="el-GR" sz="1100" dirty="0">
                <a:latin typeface="Times New Roman" panose="02020603050405020304" pitchFamily="18" charset="0"/>
                <a:cs typeface="Times New Roman" panose="02020603050405020304" pitchFamily="18" charset="0"/>
              </a:rPr>
              <a:t> Σύνδεσμο Γονέων Κωφών, ψηφίστηκε ο “Νόμος που προνοεί για την Ένταξη και Ενσωμάτωση Κωφών Παιδιών στο Εκπαιδευτικό Σύστημα (</a:t>
            </a:r>
            <a:r>
              <a:rPr lang="el-GR" sz="1100" dirty="0" err="1">
                <a:latin typeface="Times New Roman" panose="02020603050405020304" pitchFamily="18" charset="0"/>
                <a:cs typeface="Times New Roman" panose="02020603050405020304" pitchFamily="18" charset="0"/>
              </a:rPr>
              <a:t>Προδημοτική</a:t>
            </a:r>
            <a:r>
              <a:rPr lang="el-GR" sz="1100" dirty="0">
                <a:latin typeface="Times New Roman" panose="02020603050405020304" pitchFamily="18" charset="0"/>
                <a:cs typeface="Times New Roman" panose="02020603050405020304" pitchFamily="18" charset="0"/>
              </a:rPr>
              <a:t>, Στοιχειώδη και Μέση Εκπαίδευση)”. Ο Νόμος εφαρμόστηκε με δυσκολίες και ελλείψεις, αφού ουδέποτε εκδόθηκαν οι σχετικοί Κανονισμοί (Σχολή Κωφών, 2014).</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 1999 ψηφίστηκε “Ο περί Αγωγής και Εκπαίδευσης Παιδιών με Ειδικές Ανάγκες Νόμος του 1999” (Ν.113 (</a:t>
            </a:r>
            <a:r>
              <a:rPr lang="en-US" sz="1100" dirty="0">
                <a:latin typeface="Times New Roman" panose="02020603050405020304" pitchFamily="18" charset="0"/>
                <a:cs typeface="Times New Roman" panose="02020603050405020304" pitchFamily="18" charset="0"/>
              </a:rPr>
              <a:t>I</a:t>
            </a:r>
            <a:r>
              <a:rPr lang="el-GR" sz="1100" dirty="0">
                <a:latin typeface="Times New Roman" panose="02020603050405020304" pitchFamily="18" charset="0"/>
                <a:cs typeface="Times New Roman" panose="02020603050405020304" pitchFamily="18" charset="0"/>
              </a:rPr>
              <a:t>) 99). Έπειτα το 2005 έγινε η αναγνώριση απολυτηρίων Σχολής Κωφών ως ισότιμων με τα απολυτήρια πρωτοβάθμιας και δευτεροβάθμιας εκπαίδευσης.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Τον Ιούνιο του 2008 (31(1) 2008), το Υπουργείο Παιδείας και Πολιτισμού σε συνεργασία με τη Σχολή Κωφών και την Ομοσπονδία Κωφών Κύπρου προχώρησε στην καταγραφή της Κυπριακής Νοηματικής Γλώσσας (ΚΝΓ) ως επίσημη. Ακολούθως μετά από τρία χρόνια (2009) εκδόθηκε το επίσημο βιβλίο της Νοηματικής (Σχολή Κωφών, 2014).</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smtClean="0">
                <a:latin typeface="Times New Roman" panose="02020603050405020304" pitchFamily="18" charset="0"/>
                <a:cs typeface="Times New Roman" panose="02020603050405020304" pitchFamily="18" charset="0"/>
              </a:rPr>
              <a:t>Στην </a:t>
            </a:r>
            <a:r>
              <a:rPr lang="el-GR" sz="1100" dirty="0">
                <a:latin typeface="Times New Roman" panose="02020603050405020304" pitchFamily="18" charset="0"/>
                <a:cs typeface="Times New Roman" panose="02020603050405020304" pitchFamily="18" charset="0"/>
              </a:rPr>
              <a:t>Κύπρο έχουμε διερμηνείς μόνο στο δικαστήριο, στην αστυνομία και στις ειδήσεις των 6’ στην τηλεόραση. Σε άλλες χώρες παραδείγματος χάρη στην Αμερική, Νοηματική γνωρίζουν οι καταστηματάρχες, οι σερβιτόροι, υπάλληλοι αεροδρομίου, στα </a:t>
            </a:r>
            <a:r>
              <a:rPr lang="el-GR" sz="1100" dirty="0" smtClean="0">
                <a:latin typeface="Times New Roman" panose="02020603050405020304" pitchFamily="18" charset="0"/>
                <a:cs typeface="Times New Roman" panose="02020603050405020304" pitchFamily="18" charset="0"/>
              </a:rPr>
              <a:t>νοσοκομεία</a:t>
            </a:r>
            <a:r>
              <a:rPr lang="el-GR" sz="1100" dirty="0">
                <a:latin typeface="Times New Roman" panose="02020603050405020304" pitchFamily="18" charset="0"/>
                <a:cs typeface="Times New Roman" panose="02020603050405020304" pitchFamily="18" charset="0"/>
              </a:rPr>
              <a:t> Στον τομέα της τριτοβάθμιας εκπαίδευσης η Κύπρος με λύπη μας μπορούμε να πούμε ότι υστερεί πολύ στην συγκεκριμένη ομάδα ανθρώπων. Στα πανεπιστήμια μας δεν υπάρχουν κατάλληλες υποδομές. Επιπρόσθετα στο Πανεπιστήμιο Κύπρου έκαναν δοκιμή για ένα </a:t>
            </a:r>
            <a:r>
              <a:rPr lang="el-GR" sz="1100" dirty="0" err="1">
                <a:latin typeface="Times New Roman" panose="02020603050405020304" pitchFamily="18" charset="0"/>
                <a:cs typeface="Times New Roman" panose="02020603050405020304" pitchFamily="18" charset="0"/>
              </a:rPr>
              <a:t>χρό</a:t>
            </a:r>
            <a:r>
              <a:rPr lang="el-GR" sz="1100" dirty="0">
                <a:latin typeface="Times New Roman" panose="02020603050405020304" pitchFamily="18" charset="0"/>
                <a:cs typeface="Times New Roman" panose="02020603050405020304" pitchFamily="18" charset="0"/>
              </a:rPr>
              <a:t> χρόνο για διερμηνέα όμως το κατήργησαν. Τώρα ο κάθε κωφός πληρώνει για διερμηνέα μαζί με τα δίδακτρα των σπουδών του. Δεν υπάρχουν καθόλου Σύμβουλοι Επαγγελματικού Προσανατολισμού που να ασχολούνται με κωφούς. Οι κυριότεροι κλάδοι που φοιτούν είναι της τέχνης, της ζωγραφικής, νοσηλευτική, πολιτικοί μηχανικοί. Μέσα από πληροφορίες η κ. Αναστασίου μας αναφέρει ότι στα κατεχόμενα εδάφη μας υπάρχει περισσότερη ανάπτυξη όσον αφορά τα κωφά άτομα στα Πανεπιστήμια. Σημαντικό είναι να αναφέρουμε ότι το πρώτο συνέδριο για  τη νοηματική γλώσσα στη Κύπρο έγινε </a:t>
            </a:r>
            <a:r>
              <a:rPr lang="el-GR" sz="1100" dirty="0" err="1">
                <a:latin typeface="Times New Roman" panose="02020603050405020304" pitchFamily="18" charset="0"/>
                <a:cs typeface="Times New Roman" panose="02020603050405020304" pitchFamily="18" charset="0"/>
              </a:rPr>
              <a:t>πέρσυ</a:t>
            </a:r>
            <a:r>
              <a:rPr lang="el-GR" sz="1100" dirty="0">
                <a:latin typeface="Times New Roman" panose="02020603050405020304" pitchFamily="18" charset="0"/>
                <a:cs typeface="Times New Roman" panose="02020603050405020304" pitchFamily="18" charset="0"/>
              </a:rPr>
              <a:t> στις 25 Οκτωβρίου 2014 με θέμα " Η Νοηματική Γλώσσα ως μέσο </a:t>
            </a:r>
            <a:r>
              <a:rPr lang="el-GR" sz="1100" dirty="0" err="1">
                <a:latin typeface="Times New Roman" panose="02020603050405020304" pitchFamily="18" charset="0"/>
                <a:cs typeface="Times New Roman" panose="02020603050405020304" pitchFamily="18" charset="0"/>
              </a:rPr>
              <a:t>εξάλλειψης</a:t>
            </a:r>
            <a:r>
              <a:rPr lang="el-GR" sz="1100" dirty="0">
                <a:latin typeface="Times New Roman" panose="02020603050405020304" pitchFamily="18" charset="0"/>
                <a:cs typeface="Times New Roman" panose="02020603050405020304" pitchFamily="18" charset="0"/>
              </a:rPr>
              <a:t> της διάκρισης " από το Δήμο Λεμεσού και Ιδιωτικό φροντιστήριο νοηματικής γλώσσας “Ταξίδι της Σιωπής”.</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Στην Κύπρο δυστυχώς, όλες τις υπηρεσίες της πρώιμης παρέμβασης της έχει αναλάβει ένα μόνο πρόσωπο που δεν είναι ειδικευμένο σε όλους τους τομείς. Ακόμη και οι ειδικοί φορείς παραδέχονται ότι στο θέμα του καταρτισμένου προσωπικού υστερούμε σε μεγάλο βαθμό. </a:t>
            </a:r>
            <a:endParaRPr lang="en-GB" sz="1100" dirty="0">
              <a:latin typeface="Times New Roman" panose="02020603050405020304" pitchFamily="18" charset="0"/>
              <a:cs typeface="Times New Roman" panose="02020603050405020304" pitchFamily="18" charset="0"/>
            </a:endParaRPr>
          </a:p>
          <a:p>
            <a:pPr algn="just"/>
            <a:endParaRPr lang="en-US"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Επίσης, το πρόγραμμα σπουδών και οι εκπαιδευτικές προσεγγίσεις αποτελούν πολύ σημαντικούς παράγοντες διαμόρφωσης του κοινωνικού και ακαδημαϊκού προφίλ του κωφού μαθητή. Η εξατομικευμένη στήριξη και η εκπαίδευση του μέσα στη γενική τάξη με το υψηλό ακαδημαϊκό επίπεδο, έχει φανεί πως βοηθά περισσότερο τον μαθητή στην προσπάθεια του να ενταχθεί στο μάθημα της τάξης και στο επίπεδο της ηλικίας του σε σχέση με τα πλαίσια που δεν περιλαμβάνουν καθόλου την εκπαίδευση του στην γενική τάξη. Η επιμόρφωση των καθηγητών της γενικής αγωγής σε θέματα αγωγής κωφών θα βοηθήσει αυτούς τους μαθητές να έχουν μια πιο αποτελεσματική εκπαίδευση αλλά και να συμβιώνουν με τους ακούοντες συμμαθητές τους μέσα σε κλίμα </a:t>
            </a:r>
            <a:r>
              <a:rPr lang="el-GR" sz="1100" dirty="0" err="1">
                <a:latin typeface="Times New Roman" panose="02020603050405020304" pitchFamily="18" charset="0"/>
                <a:cs typeface="Times New Roman" panose="02020603050405020304" pitchFamily="18" charset="0"/>
              </a:rPr>
              <a:t>αλληλοαποδοχής</a:t>
            </a:r>
            <a:r>
              <a:rPr lang="el-GR" sz="1100" dirty="0">
                <a:latin typeface="Times New Roman" panose="02020603050405020304" pitchFamily="18" charset="0"/>
                <a:cs typeface="Times New Roman" panose="02020603050405020304" pitchFamily="18" charset="0"/>
              </a:rPr>
              <a:t>.</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Σε χώρες όπως Αμερική, Ολλανδία, Γαλλία υπάρχουν διερμηνείς στα Πανεπιστήμια, έχουν Λύκειο Κωφών και όχι μόνο. Έχουν κωφούς οδοντογιατρούς, καρδιολόγους, ηθοποιούς, αρχιτέκτονες, αστυνομικούς </a:t>
            </a:r>
            <a:r>
              <a:rPr lang="el-GR" sz="1100" dirty="0" err="1">
                <a:latin typeface="Times New Roman" panose="02020603050405020304" pitchFamily="18" charset="0"/>
                <a:cs typeface="Times New Roman" panose="02020603050405020304" pitchFamily="18" charset="0"/>
              </a:rPr>
              <a:t>κ.λ.π</a:t>
            </a:r>
            <a:r>
              <a:rPr lang="el-GR" sz="1100" dirty="0">
                <a:latin typeface="Times New Roman" panose="02020603050405020304" pitchFamily="18" charset="0"/>
                <a:cs typeface="Times New Roman" panose="02020603050405020304" pitchFamily="18" charset="0"/>
              </a:rPr>
              <a:t>. Αξίζει να σημειωθεί ότι στα Πανεπιστήμια της Μάλτας, που είναι ένα μικρό νησί όμοιο με της Κύπρου, θα εντάξουν τμήμα της Νοηματικής Γλώσσας παρόλο  που η Νοηματική τους Γλώσσα δεν είναι επίσημα αναγνωρισμένη.</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Στην Κύπρο έχουμε διερμηνείς μόνο στο δικαστήριο, στην αστυνομία και στις ειδήσεις των 6’ στην τηλεόραση. Σε άλλες χώρες παραδείγματος χάρη στην Αμερική, Νοηματική γνωρίζουν οι καταστηματάρχες, οι σερβιτόροι, υπάλληλοι αεροδρομίου, στα νοσοκομεία. </a:t>
            </a:r>
            <a:endParaRPr lang="en-US" sz="1100" dirty="0">
              <a:latin typeface="Times New Roman" panose="02020603050405020304" pitchFamily="18" charset="0"/>
              <a:cs typeface="Times New Roman" panose="02020603050405020304" pitchFamily="18" charset="0"/>
            </a:endParaRPr>
          </a:p>
          <a:p>
            <a:pPr algn="just"/>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Επίσης, το πρόγραμμα σπουδών και οι εκπαιδευτικές προσεγγίσεις αποτελούν πολύ σημαντικούς παράγοντες διαμόρφωσης του κοινωνικού και ακαδημαϊκού προφίλ του κωφού μαθητή. Η εξατομικευμένη στήριξη και η εκπαίδευση του μέσα στη γενική τάξη με το υψηλό ακαδημαϊκό επίπεδο, έχει φανεί πως βοηθά περισσότερο τον μαθητή στην προσπάθεια του να ενταχθεί στο μάθημα της τάξης και στο επίπεδο της ηλικίας του σε σχέση με τα πλαίσια που δεν περιλαμβάνουν καθόλου την εκπαίδευση του στην γενική τάξη. Η επιμόρφωση των καθηγητών της γενικής αγωγής σε θέματα αγωγής κωφών θα βοηθήσει αυτούς τους μαθητές να έχουν μια πιο αποτελεσματική εκπαίδευση αλλά και να συμβιώνουν με τους ακούοντες συμμαθητές τους μέσα σε κλίμα </a:t>
            </a:r>
            <a:r>
              <a:rPr lang="el-GR" sz="1100" dirty="0" err="1">
                <a:latin typeface="Times New Roman" panose="02020603050405020304" pitchFamily="18" charset="0"/>
                <a:cs typeface="Times New Roman" panose="02020603050405020304" pitchFamily="18" charset="0"/>
              </a:rPr>
              <a:t>αλληλοαποδοχής</a:t>
            </a:r>
            <a:r>
              <a:rPr lang="el-GR" sz="1100" dirty="0">
                <a:latin typeface="Times New Roman" panose="02020603050405020304" pitchFamily="18" charset="0"/>
                <a:cs typeface="Times New Roman" panose="02020603050405020304" pitchFamily="18" charset="0"/>
              </a:rPr>
              <a:t>.</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Σε χώρες όπως Αμερική, Ολλανδία, Γαλλία υπάρχουν διερμηνείς στα Πανεπιστήμια, έχουν Λύκειο Κωφών και όχι μόνο. Έχουν κωφούς οδοντογιατρούς, καρδιολόγους, ηθοποιούς, αρχιτέκτονες, αστυνομικούς </a:t>
            </a:r>
            <a:r>
              <a:rPr lang="el-GR" sz="1100" dirty="0" err="1">
                <a:latin typeface="Times New Roman" panose="02020603050405020304" pitchFamily="18" charset="0"/>
                <a:cs typeface="Times New Roman" panose="02020603050405020304" pitchFamily="18" charset="0"/>
              </a:rPr>
              <a:t>κ.λ.π</a:t>
            </a:r>
            <a:r>
              <a:rPr lang="el-GR" sz="1100" dirty="0">
                <a:latin typeface="Times New Roman" panose="02020603050405020304" pitchFamily="18" charset="0"/>
                <a:cs typeface="Times New Roman" panose="02020603050405020304" pitchFamily="18" charset="0"/>
              </a:rPr>
              <a:t>. Αξίζει να σημειωθεί ότι στα Πανεπιστήμια της Μάλτας, που είναι ένα μικρό νησί όμοιο με της Κύπρου, θα εντάξουν τμήμα της Νοηματικής Γλώσσας παρόλο  που η Νοηματική τους Γλώσσα δεν είναι επίσημα αναγνωρισμένη.</a:t>
            </a:r>
            <a:endParaRPr lang="en-GB" sz="1100" dirty="0">
              <a:latin typeface="Times New Roman" panose="02020603050405020304" pitchFamily="18" charset="0"/>
              <a:cs typeface="Times New Roman" panose="02020603050405020304" pitchFamily="18" charset="0"/>
            </a:endParaRPr>
          </a:p>
          <a:p>
            <a:pPr algn="just"/>
            <a:r>
              <a:rPr lang="el-GR" sz="1100" dirty="0">
                <a:latin typeface="Times New Roman" panose="02020603050405020304" pitchFamily="18" charset="0"/>
                <a:cs typeface="Times New Roman" panose="02020603050405020304" pitchFamily="18" charset="0"/>
              </a:rPr>
              <a:t> </a:t>
            </a:r>
            <a:endParaRPr lang="en-GB" sz="1100" dirty="0">
              <a:latin typeface="Times New Roman" panose="02020603050405020304" pitchFamily="18" charset="0"/>
              <a:cs typeface="Times New Roman" panose="02020603050405020304" pitchFamily="18" charset="0"/>
            </a:endParaRPr>
          </a:p>
          <a:p>
            <a:pPr algn="just"/>
            <a:endParaRPr lang="en-US" sz="1000" dirty="0"/>
          </a:p>
        </p:txBody>
      </p:sp>
      <p:sp>
        <p:nvSpPr>
          <p:cNvPr id="465" name="Text Placeholder 464"/>
          <p:cNvSpPr>
            <a:spLocks noGrp="1"/>
          </p:cNvSpPr>
          <p:nvPr>
            <p:ph type="body" sz="quarter" idx="29"/>
          </p:nvPr>
        </p:nvSpPr>
        <p:spPr>
          <a:xfrm>
            <a:off x="12725245" y="29008942"/>
            <a:ext cx="11879579" cy="1388719"/>
          </a:xfrm>
        </p:spPr>
        <p:txBody>
          <a:bodyPr/>
          <a:lstStyle/>
          <a:p>
            <a:pPr algn="l"/>
            <a:r>
              <a:rPr lang="el-GR" sz="1200" dirty="0" smtClean="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algn="l"/>
            <a:endParaRPr lang="en-US" sz="1200" dirty="0">
              <a:latin typeface="Times New Roman" panose="02020603050405020304" pitchFamily="18" charset="0"/>
              <a:cs typeface="Times New Roman" panose="02020603050405020304" pitchFamily="18" charset="0"/>
            </a:endParaRPr>
          </a:p>
          <a:p>
            <a:pPr algn="l"/>
            <a:r>
              <a:rPr lang="el-GR" sz="1200" dirty="0" smtClean="0">
                <a:latin typeface="Times New Roman" panose="02020603050405020304" pitchFamily="18" charset="0"/>
                <a:cs typeface="Times New Roman" panose="02020603050405020304" pitchFamily="18" charset="0"/>
              </a:rPr>
              <a:t>ΒΙΒΛΙΟΓΡΑΦΙΑ</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66" name="Text Placeholder 465"/>
          <p:cNvSpPr>
            <a:spLocks noGrp="1"/>
          </p:cNvSpPr>
          <p:nvPr>
            <p:ph type="body" sz="quarter" idx="30"/>
          </p:nvPr>
        </p:nvSpPr>
        <p:spPr>
          <a:xfrm>
            <a:off x="12725245" y="30678119"/>
            <a:ext cx="11885529" cy="3550919"/>
          </a:xfrm>
        </p:spPr>
        <p:txBody>
          <a:bodyPr/>
          <a:lstStyle/>
          <a:p>
            <a:pPr marL="342900" lvl="0" indent="-342900">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Συνέντευξη από κ. Φάνη Αναστασίου (Καθηγήτρια Νοηματικής Γλώσσας)</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Γεωργίου, Κ. (2013) «Η ετοιμότητα των μελλοντικών δασκάλων για τη συμμετοχική</a:t>
            </a:r>
            <a:endParaRPr lang="en-GB" sz="1000" dirty="0">
              <a:latin typeface="Times New Roman" panose="02020603050405020304" pitchFamily="18" charset="0"/>
              <a:cs typeface="Times New Roman" panose="02020603050405020304" pitchFamily="18" charset="0"/>
            </a:endParaRPr>
          </a:p>
          <a:p>
            <a:pPr marL="34290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εκπαίδευση» Μελέτη δύο προγραμμάτων προετοιμασίας δασκάλων στην Ελλάδα και την Τσεχία</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err="1">
                <a:latin typeface="Times New Roman" panose="02020603050405020304" pitchFamily="18" charset="0"/>
                <a:cs typeface="Times New Roman" panose="02020603050405020304" pitchFamily="18" charset="0"/>
              </a:rPr>
              <a:t>Γρουμπός</a:t>
            </a:r>
            <a:r>
              <a:rPr lang="el-GR" sz="1000" dirty="0">
                <a:latin typeface="Times New Roman" panose="02020603050405020304" pitchFamily="18" charset="0"/>
                <a:cs typeface="Times New Roman" panose="02020603050405020304" pitchFamily="18" charset="0"/>
              </a:rPr>
              <a:t>, Ε. (2013) «Η ακαδημαϊκή και κοινωνική συμμετοχή των κωφών</a:t>
            </a:r>
            <a:endParaRPr lang="en-GB" sz="1000" dirty="0">
              <a:latin typeface="Times New Roman" panose="02020603050405020304" pitchFamily="18" charset="0"/>
              <a:cs typeface="Times New Roman" panose="02020603050405020304" pitchFamily="18" charset="0"/>
            </a:endParaRPr>
          </a:p>
          <a:p>
            <a:pPr marL="34290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παιδιών στα σχολεία γενικής αγωγής της Δευτεροβάθμιας Εκπαίδευσης» (Πτυχιακή Εργασία) Πανεπιστήμιο Πατρών</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Ελευθερίου, Μ., Λουκά, Ζ. Και </a:t>
            </a:r>
            <a:r>
              <a:rPr lang="el-GR" sz="1000" dirty="0" err="1">
                <a:latin typeface="Times New Roman" panose="02020603050405020304" pitchFamily="18" charset="0"/>
                <a:cs typeface="Times New Roman" panose="02020603050405020304" pitchFamily="18" charset="0"/>
              </a:rPr>
              <a:t>Φτιάκα</a:t>
            </a:r>
            <a:r>
              <a:rPr lang="el-GR" sz="1000" dirty="0">
                <a:latin typeface="Times New Roman" panose="02020603050405020304" pitchFamily="18" charset="0"/>
                <a:cs typeface="Times New Roman" panose="02020603050405020304" pitchFamily="18" charset="0"/>
              </a:rPr>
              <a:t>, Ε. (2012) «Η κρισιμότητα της πρώιμης παρέμβασης: εξετάζοντας την αποτελεσματικότητα της για παιδιά με κώφωση ή βαρηκοΐα» 12ο Συνέδριο Παιδαγωγικής Εταιρίας Κύπρου</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 Κρητικού, Σ. και Δρ. </a:t>
            </a:r>
            <a:r>
              <a:rPr lang="el-GR" sz="1000" dirty="0" err="1">
                <a:latin typeface="Times New Roman" panose="02020603050405020304" pitchFamily="18" charset="0"/>
                <a:cs typeface="Times New Roman" panose="02020603050405020304" pitchFamily="18" charset="0"/>
              </a:rPr>
              <a:t>Κουτσούμπα</a:t>
            </a:r>
            <a:r>
              <a:rPr lang="el-GR" sz="1000" dirty="0">
                <a:latin typeface="Times New Roman" panose="02020603050405020304" pitchFamily="18" charset="0"/>
                <a:cs typeface="Times New Roman" panose="02020603050405020304" pitchFamily="18" charset="0"/>
              </a:rPr>
              <a:t>, Μ. (2011): Ανοικτή και εξ Αποστάσεως τριτοβάθμια Εκπαίδευση και Άτομα με Αναπηρία. Η περίπτωση του Ελληνικού Ανοικτού Πανεπιστημίου (Πτυχιακή Εργασία) Ελληνικό Ανοικτό Πανεπιστήμιο</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Κόλλιας, Γ. (2010) «Η σχολική και κοινωνική ενσωμάτωση κωφών παιδιών που φοιτούν</a:t>
            </a:r>
            <a:endParaRPr lang="en-GB" sz="1000" dirty="0">
              <a:latin typeface="Times New Roman" panose="02020603050405020304" pitchFamily="18" charset="0"/>
              <a:cs typeface="Times New Roman" panose="02020603050405020304" pitchFamily="18" charset="0"/>
            </a:endParaRPr>
          </a:p>
          <a:p>
            <a:pPr marL="34290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 σε τμήμα ένταξης σε δημοτικό σχολείο γενικής εκπαίδευσης» (Διπλωματική Εργασία) Πανεπιστήμιο Πατρών</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Κοντοπούλου, Θ.</a:t>
            </a:r>
            <a:r>
              <a:rPr lang="en-GB" sz="1000" dirty="0">
                <a:latin typeface="Times New Roman" panose="02020603050405020304" pitchFamily="18" charset="0"/>
                <a:cs typeface="Times New Roman" panose="02020603050405020304" pitchFamily="18" charset="0"/>
              </a:rPr>
              <a:t> </a:t>
            </a:r>
            <a:r>
              <a:rPr lang="el-GR" sz="1000" dirty="0">
                <a:latin typeface="Times New Roman" panose="02020603050405020304" pitchFamily="18" charset="0"/>
                <a:cs typeface="Times New Roman" panose="02020603050405020304" pitchFamily="18" charset="0"/>
              </a:rPr>
              <a:t>(2001)</a:t>
            </a:r>
            <a:r>
              <a:rPr lang="en-GB" sz="1000" dirty="0">
                <a:latin typeface="Times New Roman" panose="02020603050405020304" pitchFamily="18" charset="0"/>
                <a:cs typeface="Times New Roman" panose="02020603050405020304" pitchFamily="18" charset="0"/>
              </a:rPr>
              <a:t> </a:t>
            </a:r>
            <a:r>
              <a:rPr lang="el-GR" sz="1000" dirty="0">
                <a:latin typeface="Times New Roman" panose="02020603050405020304" pitchFamily="18" charset="0"/>
                <a:cs typeface="Times New Roman" panose="02020603050405020304" pitchFamily="18" charset="0"/>
              </a:rPr>
              <a:t>«Χρήση των πολυμέσων στη διδασκαλία της νοηματικής γλώσσας σε παιδιά προσχολικής ηλικίας»</a:t>
            </a:r>
            <a:r>
              <a:rPr lang="el-GR" sz="1000" i="1" dirty="0">
                <a:latin typeface="Times New Roman" panose="02020603050405020304" pitchFamily="18" charset="0"/>
                <a:cs typeface="Times New Roman" panose="02020603050405020304" pitchFamily="18" charset="0"/>
              </a:rPr>
              <a:t> </a:t>
            </a:r>
            <a:r>
              <a:rPr lang="el-GR" sz="1000" dirty="0">
                <a:latin typeface="Times New Roman" panose="02020603050405020304" pitchFamily="18" charset="0"/>
                <a:cs typeface="Times New Roman" panose="02020603050405020304" pitchFamily="18" charset="0"/>
              </a:rPr>
              <a:t>Παπανικολάου Γεώργιος , Θεσσαλονίκη. (Διπλωματική Εργασία) Αριστοτέλειο Πανεπιστήμιο Θεσσαλονίκης, Πολυτεχνική Σχολή</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err="1">
                <a:latin typeface="Times New Roman" panose="02020603050405020304" pitchFamily="18" charset="0"/>
                <a:cs typeface="Times New Roman" panose="02020603050405020304" pitchFamily="18" charset="0"/>
              </a:rPr>
              <a:t>Σαββαλίδου</a:t>
            </a:r>
            <a:r>
              <a:rPr lang="el-GR" sz="1000" dirty="0">
                <a:latin typeface="Times New Roman" panose="02020603050405020304" pitchFamily="18" charset="0"/>
                <a:cs typeface="Times New Roman" panose="02020603050405020304" pitchFamily="18" charset="0"/>
              </a:rPr>
              <a:t>, Φ. (2013) «Αξιολόγηση Αναγκών των Διερμηνέων Ελληνικής Νοηματικής Γλώσσας ως προς τη Διερμηνεία σε Εκπαιδευτικό Πλαίσιο Πρωτοβάθμιας Εκπαίδευσης» (Διπλωματική Εργασία) Πανεπιστήμιο Πατρών</a:t>
            </a:r>
            <a:endParaRPr lang="en-GB" sz="1000" dirty="0">
              <a:latin typeface="Times New Roman" panose="02020603050405020304" pitchFamily="18" charset="0"/>
              <a:cs typeface="Times New Roman" panose="02020603050405020304" pitchFamily="18" charset="0"/>
            </a:endParaRPr>
          </a:p>
          <a:p>
            <a:pPr marL="342900" lvl="0" indent="-342900" fontAlgn="base">
              <a:buFont typeface="Arial" panose="020B0604020202020204" pitchFamily="34" charset="0"/>
              <a:buChar char="•"/>
            </a:pPr>
            <a:r>
              <a:rPr lang="el-GR" sz="1000" dirty="0">
                <a:latin typeface="Times New Roman" panose="02020603050405020304" pitchFamily="18" charset="0"/>
                <a:cs typeface="Times New Roman" panose="02020603050405020304" pitchFamily="18" charset="0"/>
              </a:rPr>
              <a:t>Σχολή Κωφών, (2015) http://eid-scholi-kofon-lef.schools.ac.cy/index.php?id=istoriko-sxolis</a:t>
            </a:r>
            <a:endParaRPr lang="en-GB" sz="1000" dirty="0">
              <a:latin typeface="Times New Roman" panose="02020603050405020304" pitchFamily="18" charset="0"/>
              <a:cs typeface="Times New Roman" panose="02020603050405020304" pitchFamily="18" charset="0"/>
            </a:endParaRPr>
          </a:p>
          <a:p>
            <a:r>
              <a:rPr lang="el-GR" dirty="0"/>
              <a:t> </a:t>
            </a:r>
            <a:endParaRPr lang="en-GB" dirty="0"/>
          </a:p>
          <a:p>
            <a:endParaRPr lang="en-US" dirty="0"/>
          </a:p>
        </p:txBody>
      </p:sp>
      <p:sp>
        <p:nvSpPr>
          <p:cNvPr id="468" name="Text Placeholder 467"/>
          <p:cNvSpPr>
            <a:spLocks noGrp="1"/>
          </p:cNvSpPr>
          <p:nvPr>
            <p:ph type="body" sz="quarter" idx="96"/>
          </p:nvPr>
        </p:nvSpPr>
        <p:spPr>
          <a:xfrm>
            <a:off x="518974" y="25404416"/>
            <a:ext cx="11899368" cy="8824623"/>
          </a:xfrm>
        </p:spPr>
        <p:txBody>
          <a:bodyPr/>
          <a:lstStyle/>
          <a:p>
            <a:endParaRPr lang="en-US" dirty="0"/>
          </a:p>
        </p:txBody>
      </p:sp>
      <p:sp>
        <p:nvSpPr>
          <p:cNvPr id="505" name="Text Placeholder 504"/>
          <p:cNvSpPr>
            <a:spLocks noGrp="1"/>
          </p:cNvSpPr>
          <p:nvPr>
            <p:ph type="body" sz="quarter" idx="150"/>
          </p:nvPr>
        </p:nvSpPr>
        <p:spPr>
          <a:xfrm>
            <a:off x="3749040" y="3498370"/>
            <a:ext cx="17034510" cy="1280160"/>
          </a:xfrm>
        </p:spPr>
        <p:txBody>
          <a:bodyPr/>
          <a:lstStyle/>
          <a:p>
            <a:endParaRPr lang="en-US" dirty="0"/>
          </a:p>
        </p:txBody>
      </p:sp>
      <p:sp>
        <p:nvSpPr>
          <p:cNvPr id="506" name="Text Placeholder 505"/>
          <p:cNvSpPr>
            <a:spLocks noGrp="1"/>
          </p:cNvSpPr>
          <p:nvPr>
            <p:ph type="body" sz="quarter" idx="151"/>
          </p:nvPr>
        </p:nvSpPr>
        <p:spPr/>
        <p:txBody>
          <a:bodyPr>
            <a:normAutofit/>
          </a:bodyPr>
          <a:lstStyle/>
          <a:p>
            <a:endParaRPr lang="en-GB" sz="3500" dirty="0">
              <a:latin typeface="Times New Roman" panose="02020603050405020304" pitchFamily="18" charset="0"/>
              <a:cs typeface="Times New Roman" panose="02020603050405020304" pitchFamily="18" charset="0"/>
            </a:endParaRPr>
          </a:p>
          <a:p>
            <a:endParaRPr lang="en-US" dirty="0"/>
          </a:p>
        </p:txBody>
      </p:sp>
      <p:sp>
        <p:nvSpPr>
          <p:cNvPr id="507" name="Text Placeholder 506"/>
          <p:cNvSpPr>
            <a:spLocks noGrp="1"/>
          </p:cNvSpPr>
          <p:nvPr>
            <p:ph type="body" sz="quarter" idx="153"/>
          </p:nvPr>
        </p:nvSpPr>
        <p:spPr>
          <a:xfrm>
            <a:off x="4572000" y="580235"/>
            <a:ext cx="18592800" cy="2417325"/>
          </a:xfrm>
        </p:spPr>
        <p:txBody>
          <a:bodyPr>
            <a:normAutofit fontScale="85000" lnSpcReduction="20000"/>
          </a:bodyPr>
          <a:lstStyle/>
          <a:p>
            <a:r>
              <a:rPr lang="el-GR" sz="3200" b="1" u="sng" dirty="0">
                <a:latin typeface="Times New Roman" panose="02020603050405020304" pitchFamily="18" charset="0"/>
                <a:cs typeface="Times New Roman" panose="02020603050405020304" pitchFamily="18" charset="0"/>
              </a:rPr>
              <a:t>Η εξελικτική πορεία ένταξης των κωφών ατόμων μέσα από μεθόδους σε συγκεκριμένους τομείς (εκπαίδευση, Νοηματική γλώσσα, διερμηνείς) </a:t>
            </a:r>
            <a:endParaRPr lang="el-GR" sz="3200" b="1" u="sng" dirty="0" smtClean="0">
              <a:latin typeface="Times New Roman" panose="02020603050405020304" pitchFamily="18" charset="0"/>
              <a:cs typeface="Times New Roman" panose="02020603050405020304" pitchFamily="18" charset="0"/>
            </a:endParaRPr>
          </a:p>
          <a:p>
            <a:r>
              <a:rPr lang="en-US" sz="3200" b="1" u="sng" dirty="0" smtClean="0">
                <a:latin typeface="Times New Roman" panose="02020603050405020304" pitchFamily="18" charset="0"/>
                <a:cs typeface="Times New Roman" panose="02020603050405020304" pitchFamily="18" charset="0"/>
              </a:rPr>
              <a:t>  </a:t>
            </a:r>
            <a:endParaRPr lang="el-GR" sz="3200" b="1" u="sng"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Άντρη Ιωάννου &amp; </a:t>
            </a:r>
            <a:r>
              <a:rPr lang="el-GR" sz="2800" dirty="0" err="1">
                <a:latin typeface="Times New Roman" panose="02020603050405020304" pitchFamily="18" charset="0"/>
                <a:cs typeface="Times New Roman" panose="02020603050405020304" pitchFamily="18" charset="0"/>
              </a:rPr>
              <a:t>Άντρεα</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Γεωργίου</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M.A in Counseling and Professional Guidance</a:t>
            </a:r>
            <a:endParaRPr lang="el-GR" sz="2800"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rPr>
              <a:t>DGC</a:t>
            </a:r>
            <a:r>
              <a:rPr lang="el-GR" sz="2800" u="sng" dirty="0">
                <a:latin typeface="Times New Roman" panose="02020603050405020304" pitchFamily="18" charset="0"/>
                <a:cs typeface="Times New Roman" panose="02020603050405020304" pitchFamily="18" charset="0"/>
              </a:rPr>
              <a:t>508: Μεθοδολογία, Τεχνικές και εργαλεία αξιολόγησης στην επαγγελματική καθοδήγηση</a:t>
            </a:r>
            <a:endParaRPr lang="en-US" sz="2800" dirty="0">
              <a:latin typeface="Times New Roman" panose="02020603050405020304" pitchFamily="18" charset="0"/>
              <a:cs typeface="Times New Roman" panose="02020603050405020304" pitchFamily="18" charset="0"/>
            </a:endParaRPr>
          </a:p>
        </p:txBody>
      </p:sp>
      <p:pic>
        <p:nvPicPr>
          <p:cNvPr id="3074" name="Picture 2" descr="frederick logommm"/>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1" y="1"/>
            <a:ext cx="4572001" cy="34983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 name="Picture 1" descr="http://www.pi-schools.gr/special_education_new/html/gr/8emata/ekp_yliko/noimatiki/fonts/fonts_5.gif"/>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4871126" y="3439994"/>
            <a:ext cx="16802099" cy="14165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9">
            <a:extLst>
              <a:ext uri="{28A0092B-C50C-407E-A947-70E740481C1C}">
                <a14:useLocalDpi xmlns="" xmlns:a14="http://schemas.microsoft.com/office/drawing/2010/main" val="0"/>
              </a:ext>
            </a:extLst>
          </a:blip>
          <a:stretch>
            <a:fillRect/>
          </a:stretch>
        </p:blipFill>
        <p:spPr>
          <a:xfrm>
            <a:off x="1828800" y="26834123"/>
            <a:ext cx="9038491" cy="6422207"/>
          </a:xfrm>
          <a:prstGeom prst="rect">
            <a:avLst/>
          </a:prstGeom>
        </p:spPr>
      </p:pic>
      <p:pic>
        <p:nvPicPr>
          <p:cNvPr id="3" name="Picture 2"/>
          <p:cNvPicPr>
            <a:picLocks noChangeAspect="1"/>
          </p:cNvPicPr>
          <p:nvPr/>
        </p:nvPicPr>
        <p:blipFill>
          <a:blip r:embed="rId10">
            <a:extLst>
              <a:ext uri="{28A0092B-C50C-407E-A947-70E740481C1C}">
                <a14:useLocalDpi xmlns="" xmlns:a14="http://schemas.microsoft.com/office/drawing/2010/main" val="0"/>
              </a:ext>
            </a:extLst>
          </a:blip>
          <a:stretch>
            <a:fillRect/>
          </a:stretch>
        </p:blipFill>
        <p:spPr>
          <a:xfrm>
            <a:off x="12954000" y="15897530"/>
            <a:ext cx="2865120" cy="2395103"/>
          </a:xfrm>
          <a:prstGeom prst="rect">
            <a:avLst/>
          </a:prstGeom>
        </p:spPr>
      </p:pic>
      <p:pic>
        <p:nvPicPr>
          <p:cNvPr id="4" name="Picture 3"/>
          <p:cNvPicPr>
            <a:picLocks noChangeAspect="1"/>
          </p:cNvPicPr>
          <p:nvPr/>
        </p:nvPicPr>
        <p:blipFill>
          <a:blip r:embed="rId11">
            <a:extLst>
              <a:ext uri="{28A0092B-C50C-407E-A947-70E740481C1C}">
                <a14:useLocalDpi xmlns="" xmlns:a14="http://schemas.microsoft.com/office/drawing/2010/main" val="0"/>
              </a:ext>
            </a:extLst>
          </a:blip>
          <a:stretch>
            <a:fillRect/>
          </a:stretch>
        </p:blipFill>
        <p:spPr>
          <a:xfrm>
            <a:off x="18440400" y="29139962"/>
            <a:ext cx="5760720" cy="1949637"/>
          </a:xfrm>
          <a:prstGeom prst="rect">
            <a:avLst/>
          </a:prstGeom>
        </p:spPr>
      </p:pic>
    </p:spTree>
    <p:extLst>
      <p:ext uri="{BB962C8B-B14F-4D97-AF65-F5344CB8AC3E}">
        <p14:creationId xmlns="" xmlns:p14="http://schemas.microsoft.com/office/powerpoint/2010/main" val="326710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197</TotalTime>
  <Words>592</Words>
  <Application>Microsoft Office PowerPoint</Application>
  <PresentationFormat>Προσαρμογή</PresentationFormat>
  <Paragraphs>143</Paragraphs>
  <Slides>1</Slides>
  <Notes>1</Notes>
  <HiddenSlides>0</HiddenSlides>
  <MMClips>0</MMClips>
  <ScaleCrop>false</ScaleCrop>
  <HeadingPairs>
    <vt:vector size="6" baseType="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1</vt:i4>
      </vt:variant>
    </vt:vector>
  </HeadingPairs>
  <TitlesOfParts>
    <vt:vector size="4" baseType="lpstr">
      <vt:lpstr>PosterPresentations.com-70CMx100CM</vt:lpstr>
      <vt:lpstr>Classic - Wide Center</vt:lpstr>
      <vt:lpstr>Image</vt:lpstr>
      <vt:lpstr>Διαφάνεια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rany</cp:lastModifiedBy>
  <cp:revision>35</cp:revision>
  <dcterms:created xsi:type="dcterms:W3CDTF">2012-02-10T00:10:15Z</dcterms:created>
  <dcterms:modified xsi:type="dcterms:W3CDTF">2015-05-25T20:06:50Z</dcterms:modified>
</cp:coreProperties>
</file>